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9" r:id="rId2"/>
    <p:sldId id="261" r:id="rId3"/>
    <p:sldId id="264" r:id="rId4"/>
    <p:sldId id="291" r:id="rId5"/>
    <p:sldId id="265" r:id="rId6"/>
    <p:sldId id="289" r:id="rId7"/>
    <p:sldId id="257" r:id="rId8"/>
    <p:sldId id="290" r:id="rId9"/>
    <p:sldId id="287" r:id="rId10"/>
    <p:sldId id="286" r:id="rId11"/>
    <p:sldId id="288" r:id="rId12"/>
    <p:sldId id="285" r:id="rId13"/>
    <p:sldId id="284" r:id="rId14"/>
    <p:sldId id="267" r:id="rId15"/>
    <p:sldId id="26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1" r:id="rId26"/>
    <p:sldId id="270" r:id="rId27"/>
    <p:sldId id="272" r:id="rId28"/>
    <p:sldId id="260" r:id="rId29"/>
    <p:sldId id="26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FFCC"/>
    <a:srgbClr val="66FFFF"/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50744-A831-4DB1-B758-1ABC0501CBB6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F90DA-1AFA-44EF-8F74-D91A97D483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2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F90DA-1AFA-44EF-8F74-D91A97D4838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7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4D95-68D6-4A71-91B5-F2BEC0C971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89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0B739E-2780-43E9-BB47-F3C6EA68CCD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24AE6C-C336-4384-A4DF-B61C6CE9BB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kcr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6480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OBSAH PŘEDMĚTU</a:t>
            </a:r>
            <a:endParaRPr lang="cs-CZ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5536" y="1052736"/>
            <a:ext cx="8352928" cy="56166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innerShdw blurRad="63500" dist="88900" dir="2700000">
              <a:prstClr val="black">
                <a:alpha val="50000"/>
              </a:prstClr>
            </a:innerShdw>
          </a:effectLst>
        </p:spPr>
        <p:txBody>
          <a:bodyPr rtlCol="0" anchor="ctr">
            <a:normAutofit lnSpcReduction="10000"/>
          </a:bodyPr>
          <a:lstStyle/>
          <a:p>
            <a:pPr marL="502920" indent="-457200" fontAlgn="auto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A TRH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A FORMY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ZNAKY SLUŽEB V TURIZMU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SILNIČNÍ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ŽELEZNIČNÍ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LETECKÁ A VODNÍ DOPRAVA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FORMY DOPRAVY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CESTOVNÍ KANCELÁŘE A AGENTURY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Technika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zajišťování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objednávka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smlouva</a:t>
            </a:r>
            <a:r>
              <a:rPr lang="en-US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voucher, </a:t>
            </a:r>
            <a:r>
              <a:rPr lang="en-US" sz="20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platby</a:t>
            </a:r>
            <a:r>
              <a:rPr lang="en-US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PASOVÉ, VIZOVÉ, CELNÍ A SMĚNÁRENSKÉ SLUŽBY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POJIŠŤOVACÍ A ZDRAVOTNÍ SLUŽBY, ODPOVĚDNOST ZA ŠKODY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LÁZEŇSKÉ SLUŽBY, KLASIFIKACE LÁZEŇSKÝCH STŘEDISEK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UBYTOVACÍ SLUŽBY, KATEGORIZACE ZAŘÍZENÍ</a:t>
            </a:r>
          </a:p>
          <a:p>
            <a:pPr marL="502920" indent="-457200" fontAlgn="auto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cs-CZ" sz="20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STRAVOVACÍ SLUŽBY, KATEGORIZACE ZAŘÍZENÍ</a:t>
            </a:r>
          </a:p>
        </p:txBody>
      </p:sp>
      <p:sp>
        <p:nvSpPr>
          <p:cNvPr id="4" name="Ovál 3"/>
          <p:cNvSpPr/>
          <p:nvPr/>
        </p:nvSpPr>
        <p:spPr>
          <a:xfrm>
            <a:off x="611560" y="3501008"/>
            <a:ext cx="547260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3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POVINNOSTI CESTOVNÍ KANCELÁŘE</a:t>
            </a:r>
            <a:endParaRPr lang="cs-CZ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MÍT </a:t>
            </a:r>
            <a:r>
              <a:rPr lang="cs-CZ" sz="24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UzAvřenou</a:t>
            </a: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pojistnou smlouvu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NESMÍ PRODÁVAT ZÁJEZD PRO SUBJEKT, KTERÝ NENÍ CESTOVNÍ KANCELÁŘÍ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MUSÍ OZNAČIT PROVOZOVNU A MATERIÁLY PRO ZÁKAZNÍKY SLOVY „CESTOVNÍ KANCELÁŘ“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PRAVDIVĚ, ÚPLNĚ A SROZUMITELNĚ INFORMOVAT ZÁKAZNÍKA V KATALOGU O NABÍZENÉM PRODUKTU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MÍT PEVNĚ STANOVENÉ ZÁRUČNÍ PODMÍNKY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INFORMOVAT O MOŽNOSTI INDIVIDUÁLNÍHO POJIŠTĚNÍ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INFORMOVAT O MINIMÁLNÍM POČTU ÚČASTNÍKŮ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INFORMOVAT O MOŽNOSTI ZMĚNY ÚČASTNÍKA ZÁJEZDU</a:t>
            </a:r>
            <a:endParaRPr lang="cs-CZ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b="1" dirty="0">
                <a:latin typeface="Arial" panose="020B0604020202020204" pitchFamily="34" charset="0"/>
                <a:cs typeface="Arial" panose="020B0604020202020204" pitchFamily="34" charset="0"/>
              </a:rPr>
              <a:t>Počet obyvatel připadající na jednu cestovní kancelář </a:t>
            </a:r>
            <a:r>
              <a:rPr lang="cs-CZ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2014 </a:t>
            </a:r>
            <a:r>
              <a:rPr lang="cs-CZ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8496944" cy="15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VÝVOJ POČTU CESTOVNÍCH KANCELÁŘÍ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03958"/>
              </p:ext>
            </p:extLst>
          </p:nvPr>
        </p:nvGraphicFramePr>
        <p:xfrm>
          <a:off x="395537" y="1124744"/>
          <a:ext cx="8496946" cy="2151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153"/>
                <a:gridCol w="604188"/>
                <a:gridCol w="604188"/>
                <a:gridCol w="605113"/>
                <a:gridCol w="605113"/>
                <a:gridCol w="604188"/>
                <a:gridCol w="604188"/>
                <a:gridCol w="605113"/>
                <a:gridCol w="605113"/>
                <a:gridCol w="604188"/>
                <a:gridCol w="604188"/>
                <a:gridCol w="591213"/>
              </a:tblGrid>
              <a:tr h="50405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Území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(oblast</a:t>
                      </a:r>
                      <a:r>
                        <a:rPr lang="cs-CZ" sz="18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</a:t>
                      </a: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Cestovní </a:t>
                      </a:r>
                      <a:r>
                        <a:rPr lang="cs-CZ" sz="18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kanceláře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1920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1800" b="1" cap="all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800" b="1" cap="all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800" b="1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cs-CZ" sz="1800" b="1" cap="all" baseline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cs-CZ" sz="1800" b="1" cap="all" baseline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Moravsko-slezský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cap="all" baseline="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ČSR - ČR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1 015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1 203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1066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1039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1018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cs-CZ" sz="1800" b="1" cap="all" baseline="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8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20688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</a:t>
            </a:r>
            <a:r>
              <a:rPr lang="cs-CZ" sz="32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CK:</a:t>
            </a:r>
            <a:endParaRPr lang="cs-CZ" sz="32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nabízení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a prodej zájezdů,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nabízení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prodej a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zprostředkování prodeje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jednotlivých služeb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cestovního ruchu</a:t>
            </a:r>
            <a:endParaRPr lang="cs-CZ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organizování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, nabízení, prodej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zprostředkování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prodeje </a:t>
            </a: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kombinací jednotlivých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služeb cestovního ruchu.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prodej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věcí souvisejících s CR</a:t>
            </a:r>
            <a:r>
              <a:rPr lang="cs-CZ" b="1" cap="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443711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Pojištění </a:t>
            </a:r>
            <a:r>
              <a:rPr lang="cs-CZ" sz="2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záruky pro případ úpadku CK </a:t>
            </a:r>
            <a:endParaRPr lang="cs-CZ" sz="2400" b="1" cap="al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oprávněné </a:t>
            </a:r>
            <a:r>
              <a:rPr lang="cs-CZ" sz="2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pojišťovny</a:t>
            </a:r>
            <a:endParaRPr lang="cs-CZ" sz="2400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404664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Legislativní rámec pro podnikání CK a CA</a:t>
            </a:r>
          </a:p>
          <a:p>
            <a:endParaRPr lang="cs-CZ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.: zákon č. 159/1999 Sb. </a:t>
            </a:r>
            <a:r>
              <a:rPr lang="cs-CZ" sz="2000" b="1" i="1" cap="all" dirty="0">
                <a:latin typeface="Arial" panose="020B0604020202020204" pitchFamily="34" charset="0"/>
                <a:cs typeface="Arial" panose="020B0604020202020204" pitchFamily="34" charset="0"/>
              </a:rPr>
              <a:t>, o některých podmínkách podnikání v oblasti CR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</a:t>
            </a:r>
            <a:r>
              <a:rPr lang="cs-CZ" sz="24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zákony:</a:t>
            </a:r>
          </a:p>
          <a:p>
            <a:endParaRPr lang="cs-CZ" sz="20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455/1991 </a:t>
            </a:r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Sb., o živnostenském podnikání;</a:t>
            </a:r>
          </a:p>
          <a:p>
            <a:r>
              <a:rPr lang="pl-PL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90/2012 Sb., o obchodních korporacích a družstvech,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89/2012 Sb., občanský zákoník;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526/1990 Sb. o cenách;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235/2004 Sb., o DPH;</a:t>
            </a:r>
          </a:p>
          <a:p>
            <a:r>
              <a:rPr lang="pl-PL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634/1992 Sb., o ochraně spotřebitele;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101/2000 Sb., o ochraně osobních údajů;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222/2009 Sb., o volném pohybu služeb;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262/2006 Sb., zákoník práce;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563/1991 Sb., o účetnictví;</a:t>
            </a:r>
          </a:p>
          <a:p>
            <a:r>
              <a:rPr lang="cs-CZ" sz="2000" b="1" cap="all" dirty="0">
                <a:latin typeface="Arial" panose="020B0604020202020204" pitchFamily="34" charset="0"/>
                <a:cs typeface="Arial" panose="020B0604020202020204" pitchFamily="34" charset="0"/>
              </a:rPr>
              <a:t>372/2001 Sb., o zdravotních službách.</a:t>
            </a:r>
          </a:p>
        </p:txBody>
      </p:sp>
    </p:spTree>
    <p:extLst>
      <p:ext uri="{BB962C8B-B14F-4D97-AF65-F5344CB8AC3E}">
        <p14:creationId xmlns:p14="http://schemas.microsoft.com/office/powerpoint/2010/main" val="31548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  <a:effectLst/>
                <a:latin typeface="Arial" charset="0"/>
              </a:rPr>
              <a:t>POSLOUPNOST AKTIVIT CESTOVNÍ KANCELÁŘE V PŘÍPRAVNÉ ETAPĚ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" name="Skupina 8"/>
          <p:cNvGrpSpPr>
            <a:grpSpLocks/>
          </p:cNvGrpSpPr>
          <p:nvPr/>
        </p:nvGrpSpPr>
        <p:grpSpPr bwMode="auto">
          <a:xfrm>
            <a:off x="468313" y="3357563"/>
            <a:ext cx="8424862" cy="1150937"/>
            <a:chOff x="468313" y="3357563"/>
            <a:chExt cx="8424167" cy="1150937"/>
          </a:xfrm>
        </p:grpSpPr>
        <p:grpSp>
          <p:nvGrpSpPr>
            <p:cNvPr id="3076" name="Skupina 1"/>
            <p:cNvGrpSpPr>
              <a:grpSpLocks/>
            </p:cNvGrpSpPr>
            <p:nvPr/>
          </p:nvGrpSpPr>
          <p:grpSpPr bwMode="auto">
            <a:xfrm>
              <a:off x="468313" y="3430588"/>
              <a:ext cx="1314450" cy="1077912"/>
              <a:chOff x="468313" y="3430588"/>
              <a:chExt cx="1314450" cy="1077912"/>
            </a:xfrm>
          </p:grpSpPr>
          <p:sp>
            <p:nvSpPr>
              <p:cNvPr id="3095" name="AutoShape 6"/>
              <p:cNvSpPr>
                <a:spLocks noChangeArrowheads="1"/>
              </p:cNvSpPr>
              <p:nvPr/>
            </p:nvSpPr>
            <p:spPr bwMode="auto">
              <a:xfrm>
                <a:off x="468313" y="3430588"/>
                <a:ext cx="1314450" cy="1077912"/>
              </a:xfrm>
              <a:prstGeom prst="homePlate">
                <a:avLst>
                  <a:gd name="adj" fmla="val 44685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96" name="Text Box 7"/>
              <p:cNvSpPr txBox="1">
                <a:spLocks noChangeArrowheads="1"/>
              </p:cNvSpPr>
              <p:nvPr/>
            </p:nvSpPr>
            <p:spPr bwMode="auto">
              <a:xfrm>
                <a:off x="540576" y="3603537"/>
                <a:ext cx="982407" cy="663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dirty="0">
                    <a:solidFill>
                      <a:schemeClr val="bg2"/>
                    </a:solidFill>
                    <a:latin typeface="Arial" pitchFamily="34" charset="0"/>
                  </a:rPr>
                  <a:t>VOLBA ZAMĚŘE-NÍ</a:t>
                </a:r>
              </a:p>
            </p:txBody>
          </p:sp>
        </p:grpSp>
        <p:grpSp>
          <p:nvGrpSpPr>
            <p:cNvPr id="3077" name="Skupina 2"/>
            <p:cNvGrpSpPr>
              <a:grpSpLocks/>
            </p:cNvGrpSpPr>
            <p:nvPr/>
          </p:nvGrpSpPr>
          <p:grpSpPr bwMode="auto">
            <a:xfrm>
              <a:off x="1403648" y="3424238"/>
              <a:ext cx="1564105" cy="1079500"/>
              <a:chOff x="1403648" y="3424238"/>
              <a:chExt cx="1564105" cy="1079500"/>
            </a:xfrm>
          </p:grpSpPr>
          <p:sp>
            <p:nvSpPr>
              <p:cNvPr id="3093" name="AutoShape 9"/>
              <p:cNvSpPr>
                <a:spLocks noChangeArrowheads="1"/>
              </p:cNvSpPr>
              <p:nvPr/>
            </p:nvSpPr>
            <p:spPr bwMode="auto">
              <a:xfrm>
                <a:off x="1403648" y="3424238"/>
                <a:ext cx="1564105" cy="1079500"/>
              </a:xfrm>
              <a:prstGeom prst="chevron">
                <a:avLst>
                  <a:gd name="adj" fmla="val 49766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94" name="Text Box 10"/>
              <p:cNvSpPr txBox="1">
                <a:spLocks noChangeArrowheads="1"/>
              </p:cNvSpPr>
              <p:nvPr/>
            </p:nvSpPr>
            <p:spPr bwMode="auto">
              <a:xfrm>
                <a:off x="1811760" y="3569736"/>
                <a:ext cx="981886" cy="75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36000" rIns="0" bIns="0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>
                    <a:solidFill>
                      <a:schemeClr val="bg2"/>
                    </a:solidFill>
                    <a:latin typeface="Arial" pitchFamily="34" charset="0"/>
                  </a:rPr>
                  <a:t>PŘÍPRA-    VA PRO-GRAMŮ</a:t>
                </a:r>
              </a:p>
            </p:txBody>
          </p:sp>
        </p:grpSp>
        <p:grpSp>
          <p:nvGrpSpPr>
            <p:cNvPr id="3078" name="Skupina 3"/>
            <p:cNvGrpSpPr>
              <a:grpSpLocks/>
            </p:cNvGrpSpPr>
            <p:nvPr/>
          </p:nvGrpSpPr>
          <p:grpSpPr bwMode="auto">
            <a:xfrm>
              <a:off x="2555776" y="3402013"/>
              <a:ext cx="1584425" cy="1077912"/>
              <a:chOff x="2555776" y="3402013"/>
              <a:chExt cx="1584425" cy="1077912"/>
            </a:xfrm>
          </p:grpSpPr>
          <p:sp>
            <p:nvSpPr>
              <p:cNvPr id="3091" name="AutoShape 12"/>
              <p:cNvSpPr>
                <a:spLocks noChangeArrowheads="1"/>
              </p:cNvSpPr>
              <p:nvPr/>
            </p:nvSpPr>
            <p:spPr bwMode="auto">
              <a:xfrm>
                <a:off x="2555776" y="3402013"/>
                <a:ext cx="1584425" cy="1077912"/>
              </a:xfrm>
              <a:prstGeom prst="chevron">
                <a:avLst>
                  <a:gd name="adj" fmla="val 51086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92" name="Text Box 13"/>
              <p:cNvSpPr txBox="1">
                <a:spLocks noChangeArrowheads="1"/>
              </p:cNvSpPr>
              <p:nvPr/>
            </p:nvSpPr>
            <p:spPr bwMode="auto">
              <a:xfrm>
                <a:off x="2967754" y="3547297"/>
                <a:ext cx="983034" cy="749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36000" rIns="0" bIns="0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dirty="0">
                    <a:solidFill>
                      <a:schemeClr val="bg2"/>
                    </a:solidFill>
                    <a:latin typeface="Arial" pitchFamily="34" charset="0"/>
                  </a:rPr>
                  <a:t>ZAJIŠTĚ-  NÍ PRO-GRAMŮ</a:t>
                </a:r>
              </a:p>
            </p:txBody>
          </p:sp>
        </p:grpSp>
        <p:grpSp>
          <p:nvGrpSpPr>
            <p:cNvPr id="3079" name="Skupina 4"/>
            <p:cNvGrpSpPr>
              <a:grpSpLocks/>
            </p:cNvGrpSpPr>
            <p:nvPr/>
          </p:nvGrpSpPr>
          <p:grpSpPr bwMode="auto">
            <a:xfrm>
              <a:off x="3688341" y="3405464"/>
              <a:ext cx="1593330" cy="1079500"/>
              <a:chOff x="3688341" y="3405464"/>
              <a:chExt cx="1593330" cy="1079500"/>
            </a:xfrm>
          </p:grpSpPr>
          <p:sp>
            <p:nvSpPr>
              <p:cNvPr id="3089" name="AutoShape 15"/>
              <p:cNvSpPr>
                <a:spLocks noChangeArrowheads="1"/>
              </p:cNvSpPr>
              <p:nvPr/>
            </p:nvSpPr>
            <p:spPr bwMode="auto">
              <a:xfrm>
                <a:off x="3688341" y="3405464"/>
                <a:ext cx="1593330" cy="1079500"/>
              </a:xfrm>
              <a:prstGeom prst="chevron">
                <a:avLst>
                  <a:gd name="adj" fmla="val 48639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90" name="Text Box 16"/>
              <p:cNvSpPr txBox="1">
                <a:spLocks noChangeArrowheads="1"/>
              </p:cNvSpPr>
              <p:nvPr/>
            </p:nvSpPr>
            <p:spPr bwMode="auto">
              <a:xfrm>
                <a:off x="4111626" y="3516289"/>
                <a:ext cx="982663" cy="750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36000" rIns="0" bIns="0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 sz="1000">
                    <a:latin typeface="Arial" pitchFamily="34" charset="0"/>
                  </a:rPr>
                  <a:t> </a:t>
                </a:r>
              </a:p>
              <a:p>
                <a:pPr algn="ctr" eaLnBrk="1" hangingPunct="1"/>
                <a:r>
                  <a:rPr lang="cs-CZ" altLang="cs-CZ" sz="1000">
                    <a:latin typeface="Arial" pitchFamily="34" charset="0"/>
                  </a:rPr>
                  <a:t>  </a:t>
                </a:r>
                <a:r>
                  <a:rPr lang="cs-CZ" altLang="cs-CZ">
                    <a:solidFill>
                      <a:schemeClr val="bg2"/>
                    </a:solidFill>
                    <a:latin typeface="Arial" pitchFamily="34" charset="0"/>
                  </a:rPr>
                  <a:t>MARKE-TING</a:t>
                </a:r>
              </a:p>
            </p:txBody>
          </p:sp>
        </p:grpSp>
        <p:grpSp>
          <p:nvGrpSpPr>
            <p:cNvPr id="3080" name="Skupina 5"/>
            <p:cNvGrpSpPr>
              <a:grpSpLocks/>
            </p:cNvGrpSpPr>
            <p:nvPr/>
          </p:nvGrpSpPr>
          <p:grpSpPr bwMode="auto">
            <a:xfrm>
              <a:off x="4845076" y="3375025"/>
              <a:ext cx="1743148" cy="1077912"/>
              <a:chOff x="4845076" y="3375025"/>
              <a:chExt cx="1743148" cy="1077912"/>
            </a:xfrm>
          </p:grpSpPr>
          <p:sp>
            <p:nvSpPr>
              <p:cNvPr id="3087" name="AutoShape 18"/>
              <p:cNvSpPr>
                <a:spLocks noChangeArrowheads="1"/>
              </p:cNvSpPr>
              <p:nvPr/>
            </p:nvSpPr>
            <p:spPr bwMode="auto">
              <a:xfrm>
                <a:off x="4845076" y="3375025"/>
                <a:ext cx="1743148" cy="1077912"/>
              </a:xfrm>
              <a:prstGeom prst="chevron">
                <a:avLst>
                  <a:gd name="adj" fmla="val 49503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88" name="Text Box 19"/>
              <p:cNvSpPr txBox="1">
                <a:spLocks noChangeArrowheads="1"/>
              </p:cNvSpPr>
              <p:nvPr/>
            </p:nvSpPr>
            <p:spPr bwMode="auto">
              <a:xfrm>
                <a:off x="5243695" y="3580150"/>
                <a:ext cx="1124118" cy="750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36000" rIns="0" bIns="0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cs-CZ" altLang="cs-CZ">
                    <a:solidFill>
                      <a:schemeClr val="bg2"/>
                    </a:solidFill>
                    <a:latin typeface="Arial" pitchFamily="34" charset="0"/>
                  </a:rPr>
                  <a:t>INFOR-MAČNÍ SLUŽBY</a:t>
                </a:r>
              </a:p>
            </p:txBody>
          </p:sp>
        </p:grpSp>
        <p:grpSp>
          <p:nvGrpSpPr>
            <p:cNvPr id="3081" name="Skupina 7"/>
            <p:cNvGrpSpPr>
              <a:grpSpLocks/>
            </p:cNvGrpSpPr>
            <p:nvPr/>
          </p:nvGrpSpPr>
          <p:grpSpPr bwMode="auto">
            <a:xfrm>
              <a:off x="7236296" y="3357563"/>
              <a:ext cx="1656184" cy="1079500"/>
              <a:chOff x="7236296" y="3357563"/>
              <a:chExt cx="1656184" cy="1079500"/>
            </a:xfrm>
          </p:grpSpPr>
          <p:sp>
            <p:nvSpPr>
              <p:cNvPr id="3085" name="AutoShape 21"/>
              <p:cNvSpPr>
                <a:spLocks noChangeArrowheads="1"/>
              </p:cNvSpPr>
              <p:nvPr/>
            </p:nvSpPr>
            <p:spPr bwMode="auto">
              <a:xfrm>
                <a:off x="7236296" y="3357563"/>
                <a:ext cx="1656184" cy="1079500"/>
              </a:xfrm>
              <a:prstGeom prst="chevron">
                <a:avLst>
                  <a:gd name="adj" fmla="val 51084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86" name="Text Box 22"/>
              <p:cNvSpPr txBox="1">
                <a:spLocks noChangeArrowheads="1"/>
              </p:cNvSpPr>
              <p:nvPr/>
            </p:nvSpPr>
            <p:spPr bwMode="auto">
              <a:xfrm>
                <a:off x="7676167" y="3503061"/>
                <a:ext cx="983034" cy="75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36000" rIns="0" bIns="0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lang="cs-CZ" altLang="cs-CZ">
                  <a:solidFill>
                    <a:schemeClr val="bg2"/>
                  </a:solidFill>
                  <a:latin typeface="Arial" pitchFamily="34" charset="0"/>
                </a:endParaRPr>
              </a:p>
              <a:p>
                <a:pPr algn="ctr" eaLnBrk="1" hangingPunct="1"/>
                <a:r>
                  <a:rPr lang="cs-CZ" altLang="cs-CZ">
                    <a:solidFill>
                      <a:schemeClr val="bg2"/>
                    </a:solidFill>
                    <a:latin typeface="Arial" pitchFamily="34" charset="0"/>
                  </a:rPr>
                  <a:t> SLUŽBY</a:t>
                </a:r>
              </a:p>
            </p:txBody>
          </p:sp>
        </p:grpSp>
        <p:grpSp>
          <p:nvGrpSpPr>
            <p:cNvPr id="3082" name="Skupina 6"/>
            <p:cNvGrpSpPr>
              <a:grpSpLocks/>
            </p:cNvGrpSpPr>
            <p:nvPr/>
          </p:nvGrpSpPr>
          <p:grpSpPr bwMode="auto">
            <a:xfrm>
              <a:off x="6165948" y="3357563"/>
              <a:ext cx="1475405" cy="1079500"/>
              <a:chOff x="6165948" y="3357563"/>
              <a:chExt cx="1475405" cy="1079500"/>
            </a:xfrm>
          </p:grpSpPr>
          <p:sp>
            <p:nvSpPr>
              <p:cNvPr id="3083" name="AutoShape 24"/>
              <p:cNvSpPr>
                <a:spLocks noChangeArrowheads="1"/>
              </p:cNvSpPr>
              <p:nvPr/>
            </p:nvSpPr>
            <p:spPr bwMode="auto">
              <a:xfrm>
                <a:off x="6165948" y="3357563"/>
                <a:ext cx="1475405" cy="1079500"/>
              </a:xfrm>
              <a:prstGeom prst="chevron">
                <a:avLst>
                  <a:gd name="adj" fmla="val 51089"/>
                </a:avLst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3084" name="Text Box 25"/>
              <p:cNvSpPr txBox="1">
                <a:spLocks noChangeArrowheads="1"/>
              </p:cNvSpPr>
              <p:nvPr/>
            </p:nvSpPr>
            <p:spPr bwMode="auto">
              <a:xfrm>
                <a:off x="6477950" y="3503061"/>
                <a:ext cx="1002557" cy="75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36000" rIns="0" bIns="0"/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endParaRPr lang="cs-CZ" altLang="cs-CZ">
                  <a:solidFill>
                    <a:schemeClr val="bg2"/>
                  </a:solidFill>
                  <a:latin typeface="Arial" pitchFamily="34" charset="0"/>
                </a:endParaRPr>
              </a:p>
              <a:p>
                <a:pPr algn="ctr" eaLnBrk="1" hangingPunct="1"/>
                <a:r>
                  <a:rPr lang="cs-CZ" altLang="cs-CZ">
                    <a:solidFill>
                      <a:schemeClr val="bg2"/>
                    </a:solidFill>
                    <a:latin typeface="Arial" pitchFamily="34" charset="0"/>
                  </a:rPr>
                  <a:t>  PRODEJ</a:t>
                </a:r>
              </a:p>
              <a:p>
                <a:pPr eaLnBrk="1" hangingPunct="1"/>
                <a:endParaRPr lang="cs-CZ" altLang="cs-CZ" b="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9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ahoma" pitchFamily="34" charset="0"/>
              </a:rPr>
              <a:t>VOLBA ZAMĚŘENÍ CESTOVNÍ KANCELÁŘE</a:t>
            </a:r>
            <a:r>
              <a:rPr lang="cs-CZ" altLang="cs-CZ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556792"/>
            <a:ext cx="7200800" cy="1447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VÝBĚR SEGMENTU TRHU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PERSONÁLNÍ A VĚCNÉ PŘEDPOKLADY </a:t>
            </a:r>
          </a:p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FIRMA – SPECIALIZOVANÁ FIRMA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3212976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cs-CZ" altLang="cs-CZ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ZÁKLAD ČINNOSTI CK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47664" y="4293096"/>
            <a:ext cx="6552728" cy="1592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 smtClean="0">
                <a:latin typeface="Arial" charset="0"/>
              </a:rPr>
              <a:t>PŘÍRODNÍ ATRAKTIVITY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 smtClean="0">
                <a:latin typeface="Arial" charset="0"/>
              </a:rPr>
              <a:t>KULTURNĚ-HISTORICKÉ ATRAKTIVITY</a:t>
            </a:r>
          </a:p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altLang="cs-CZ" sz="2400" b="1" dirty="0" smtClean="0">
                <a:latin typeface="Arial" charset="0"/>
              </a:rPr>
              <a:t>ORGANIZOVANÉ ATRAKTIVITY</a:t>
            </a:r>
          </a:p>
        </p:txBody>
      </p:sp>
    </p:spTree>
    <p:extLst>
      <p:ext uri="{BB962C8B-B14F-4D97-AF65-F5344CB8AC3E}">
        <p14:creationId xmlns:p14="http://schemas.microsoft.com/office/powerpoint/2010/main" val="40830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2425"/>
            <a:ext cx="8229600" cy="7985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cs-CZ" altLang="cs-CZ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ahoma" pitchFamily="34" charset="0"/>
              </a:rPr>
              <a:t>CELKOVÁ ATRAKTIVNOST</a:t>
            </a:r>
            <a:endParaRPr lang="cs-CZ" altLang="cs-CZ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7950"/>
            <a:ext cx="8229600" cy="4437063"/>
          </a:xfrm>
          <a:solidFill>
            <a:srgbClr val="0000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  <a:defRPr/>
            </a:pPr>
            <a:r>
              <a:rPr lang="cs-CZ" altLang="cs-CZ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PROPOJENÍ VŠECH PŘÍRODNÍCH A</a:t>
            </a:r>
            <a:r>
              <a:rPr lang="cs-CZ" altLang="cs-CZ" sz="36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altLang="cs-CZ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KULTURNĚ-HISTORICKÝCH ATRAKTIVIT A OMEZENÍ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  <a:defRPr/>
            </a:pPr>
            <a:r>
              <a:rPr lang="cs-CZ" altLang="cs-CZ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VYJADŘUJE, JAK PŘEDPOKLÁDANÉ HODNOTY ÚZEMÍ PŘITAHUJÍ REKREAČNÍ NÁVŠTĚVNÍKY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  <a:defRPr/>
            </a:pPr>
            <a:r>
              <a:rPr lang="cs-CZ" altLang="cs-CZ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ATRAKTIVITY PŘÍRODNÍHO PROSTŘEDÍ</a:t>
            </a:r>
            <a:r>
              <a:rPr lang="cs-CZ" altLang="cs-CZ" sz="28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  <a:defRPr/>
            </a:pPr>
            <a:r>
              <a:rPr lang="cs-CZ" altLang="cs-CZ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ATRAKTIVITY CIVILIZAČNÍCH FAKTORŮ A MATERIELNĚ TECHNICKÉ ZÁKLADNY PRO REKREACI</a:t>
            </a:r>
          </a:p>
        </p:txBody>
      </p:sp>
    </p:spTree>
    <p:extLst>
      <p:ext uri="{BB962C8B-B14F-4D97-AF65-F5344CB8AC3E}">
        <p14:creationId xmlns:p14="http://schemas.microsoft.com/office/powerpoint/2010/main" val="297265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96963"/>
            <a:ext cx="8229600" cy="387826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Tx/>
              <a:buFont typeface="Wingdings" pitchFamily="2" charset="2"/>
              <a:buChar char="v"/>
              <a:defRPr/>
            </a:pPr>
            <a:r>
              <a:rPr lang="cs-CZ" altLang="cs-CZ" sz="2800" b="1" dirty="0" smtClean="0">
                <a:solidFill>
                  <a:srgbClr val="0000CC"/>
                </a:solidFill>
                <a:effectLst/>
                <a:latin typeface="Arial" charset="0"/>
              </a:rPr>
              <a:t>HODNOCENÍ ATRAKTIVITY SOUVISÍ S RAJONIZACÍ ÚZEMÍ PRO TURISMUS</a:t>
            </a:r>
          </a:p>
          <a:p>
            <a:pPr eaLnBrk="1" hangingPunct="1">
              <a:buClr>
                <a:srgbClr val="C00000"/>
              </a:buClr>
              <a:buSzTx/>
              <a:buFont typeface="Wingdings" pitchFamily="2" charset="2"/>
              <a:buChar char="v"/>
              <a:defRPr/>
            </a:pPr>
            <a:r>
              <a:rPr lang="cs-CZ" altLang="cs-CZ" sz="2800" b="1" dirty="0" smtClean="0">
                <a:latin typeface="Arial" charset="0"/>
              </a:rPr>
              <a:t>KRAJINA V SOBĚ NESE HODNOTY PŘÍRODNÍ, KULTURNÍ, HISTORICKÉ, ESTETICKÉ, VÝZNAMOVÉ A SYMBOLICKÉ </a:t>
            </a:r>
          </a:p>
          <a:p>
            <a:pPr eaLnBrk="1" hangingPunct="1">
              <a:buClr>
                <a:srgbClr val="C00000"/>
              </a:buClr>
              <a:buSzTx/>
              <a:buFont typeface="Wingdings" pitchFamily="2" charset="2"/>
              <a:buChar char="v"/>
              <a:defRPr/>
            </a:pPr>
            <a:r>
              <a:rPr lang="cs-CZ" altLang="cs-CZ" sz="2800" b="1" dirty="0" smtClean="0">
                <a:latin typeface="Arial" charset="0"/>
              </a:rPr>
              <a:t>JAKÁKOLI HRANICE PROTO BUDE ÚČELOVÁ A ŽÁDNÁ NEBUDE ABSOLUTNÍ NEBO NEMĚNNÁ</a:t>
            </a:r>
            <a:endParaRPr lang="cs-CZ" altLang="cs-CZ" sz="24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3600" b="1" dirty="0" smtClean="0">
                <a:solidFill>
                  <a:srgbClr val="FF0000"/>
                </a:solidFill>
                <a:effectLst/>
              </a:rPr>
              <a:t>ZÁKLADNÍ GEOGRAFICKÉ CELKY</a:t>
            </a:r>
            <a:r>
              <a:rPr lang="cs-CZ" altLang="cs-CZ" dirty="0" smtClean="0">
                <a:solidFill>
                  <a:srgbClr val="FF0000"/>
                </a:solidFill>
                <a:effectLst/>
              </a:rPr>
              <a:t> </a:t>
            </a:r>
            <a:br>
              <a:rPr lang="cs-CZ" altLang="cs-CZ" dirty="0" smtClean="0">
                <a:solidFill>
                  <a:srgbClr val="FF0000"/>
                </a:solidFill>
                <a:effectLst/>
              </a:rPr>
            </a:br>
            <a:r>
              <a:rPr lang="cs-CZ" altLang="cs-CZ" sz="2400" dirty="0" smtClean="0">
                <a:solidFill>
                  <a:srgbClr val="CCECFF"/>
                </a:solidFill>
                <a:effectLst/>
              </a:rPr>
              <a:t> </a:t>
            </a:r>
            <a:r>
              <a:rPr lang="cs-CZ" altLang="cs-CZ" sz="2800" b="1" dirty="0" smtClean="0">
                <a:solidFill>
                  <a:srgbClr val="CCECFF"/>
                </a:solidFill>
                <a:effectLst/>
              </a:rPr>
              <a:t>(</a:t>
            </a:r>
            <a:r>
              <a:rPr lang="cs-CZ" altLang="cs-CZ" sz="2800" b="1" dirty="0" smtClean="0">
                <a:solidFill>
                  <a:srgbClr val="FF0000"/>
                </a:solidFill>
                <a:effectLst/>
              </a:rPr>
              <a:t>Vystoupil et al., 2007)</a:t>
            </a:r>
            <a:r>
              <a:rPr lang="cs-CZ" altLang="cs-CZ" sz="2400" dirty="0" smtClean="0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6408712" cy="3908425"/>
          </a:xfrm>
        </p:spPr>
        <p:txBody>
          <a:bodyPr lIns="0" rIns="0">
            <a:normAutofit fontScale="92500"/>
          </a:bodyPr>
          <a:lstStyle/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horská krajina </a:t>
            </a:r>
          </a:p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velkoplošné pískovcové skalní útvary</a:t>
            </a:r>
          </a:p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venkovská krajina s velmi příznivými  předpoklady pro cestovní ruch</a:t>
            </a:r>
          </a:p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venkovská krajina s průměrnými          předpoklady pro cestovní ruch</a:t>
            </a:r>
          </a:p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venkovská krajina s minimálními         předpoklady pro cestovní ruch </a:t>
            </a:r>
          </a:p>
          <a:p>
            <a:pPr eaLnBrk="1" hangingPunct="1">
              <a:buClr>
                <a:srgbClr val="0000C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urbanizované prostory 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6660232" y="1700808"/>
            <a:ext cx="2297113" cy="3730625"/>
            <a:chOff x="4126" y="1310"/>
            <a:chExt cx="1447" cy="2350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4126" y="1310"/>
              <a:ext cx="269" cy="2350"/>
            </a:xfrm>
            <a:prstGeom prst="downArrow">
              <a:avLst>
                <a:gd name="adj1" fmla="val 50000"/>
                <a:gd name="adj2" fmla="val 2184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4452" y="1708"/>
              <a:ext cx="1121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b="1" dirty="0">
                  <a:solidFill>
                    <a:srgbClr val="FF0000"/>
                  </a:solidFill>
                </a:rPr>
                <a:t>KLESAJÍCÍ  PŘÍRODNÍ TURISTICKÁ ATRAKTIVITA ÚZEMÍ</a:t>
              </a:r>
              <a:r>
                <a:rPr lang="cs-CZ" altLang="cs-CZ" sz="1800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3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3665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ahoma" pitchFamily="34" charset="0"/>
              </a:rPr>
              <a:t>ZÁKLADNÍ FUNKČNÍ TYPY </a:t>
            </a:r>
            <a:br>
              <a:rPr lang="cs-CZ" altLang="cs-CZ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ahoma" pitchFamily="34" charset="0"/>
              </a:rPr>
            </a:br>
            <a:r>
              <a:rPr lang="cs-CZ" altLang="cs-CZ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ahoma" pitchFamily="34" charset="0"/>
              </a:rPr>
              <a:t>STŘEDISEK CESTOVNÍHO RUCHU V ČR</a:t>
            </a:r>
            <a:r>
              <a:rPr lang="cs-CZ" altLang="cs-CZ" sz="2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627188"/>
            <a:ext cx="8450263" cy="45275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STŘEDISKA LETNÍ REKREACE U VODY 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HORSKÁ STŘEDISKA LETNÍ A ZIMNÍ REKREACE 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HISTORICKÁ MĚSTA A STŘEDISKA MEZINÁRODNÍHO A NÁRODNÍHO VÝZNAMU 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HISTORICKÁ MĚSTA NADREGIONÁLNÍHO VÝZNAMU 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OSTATNÍ MĚSTA 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PŘÍRODNÍ ATRAKTIVITY (JESKYNĚ, SKALNÍ MĚSTA)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LÁZEŇSKÁ STŘEDISKA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OSTATNÍ TURISTICKÁ STŘEDISKA</a:t>
            </a:r>
          </a:p>
          <a:p>
            <a:pPr eaLnBrk="1" hangingPunct="1">
              <a:defRPr/>
            </a:pPr>
            <a:r>
              <a:rPr lang="cs-CZ" altLang="cs-CZ" sz="2400" b="1" dirty="0" smtClean="0">
                <a:latin typeface="Arial" charset="0"/>
              </a:rPr>
              <a:t>NEJVÝZNAMNĚJŠÍ STŘEDISKA DRUHÉHO BYDLENÍ</a:t>
            </a:r>
            <a:r>
              <a:rPr lang="cs-CZ" altLang="cs-CZ" sz="2400" dirty="0" smtClean="0"/>
              <a:t> </a:t>
            </a:r>
            <a:r>
              <a:rPr lang="cs-CZ" altLang="cs-CZ" sz="2400" b="1" dirty="0" smtClean="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115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8429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200" b="1" u="sng" dirty="0" smtClean="0"/>
              <a:t>ORGANIZACE CESTOVNÍHO RUCHU</a:t>
            </a:r>
            <a:r>
              <a:rPr lang="cs-CZ" altLang="cs-CZ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96752"/>
            <a:ext cx="8007350" cy="5328591"/>
          </a:xfrm>
        </p:spPr>
        <p:txBody>
          <a:bodyPr>
            <a:normAutofit lnSpcReduction="10000"/>
          </a:bodyPr>
          <a:lstStyle/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</a:p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CENTRÁLA CESTOVNÍHO RUCHU - CZECHTOURISM (ČCCR) </a:t>
            </a:r>
          </a:p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cs-CZ" altLang="cs-CZ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ASOCIACE CESTOVNÍCH KANCELÁŘÍ ČR</a:t>
            </a:r>
          </a:p>
          <a:p>
            <a:pPr eaLnBrk="1" hangingPunct="1">
              <a:buSzTx/>
              <a:buFont typeface="Wingdings" pitchFamily="2" charset="2"/>
              <a:buChar char="v"/>
              <a:defRPr/>
            </a:pPr>
            <a:endParaRPr lang="cs-CZ" altLang="cs-CZ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STÁT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REGIONY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OBLASTI</a:t>
            </a:r>
          </a:p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REGIONU: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návštěvnický management 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limitů přijatelné změny 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Ø"/>
              <a:defRPr/>
            </a:pP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spektrum rekreačních příležitostí </a:t>
            </a:r>
          </a:p>
          <a:p>
            <a:pPr eaLnBrk="1" hangingPunct="1">
              <a:buSzTx/>
              <a:buFont typeface="Wingdings" pitchFamily="2" charset="2"/>
              <a:buChar char="v"/>
              <a:defRPr/>
            </a:pPr>
            <a:r>
              <a:rPr lang="cs-CZ" altLang="cs-CZ" sz="2400" b="1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ORGANIZACÍ CESTOVNÍHO RUCHU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Ø"/>
              <a:defRPr/>
            </a:pPr>
            <a:r>
              <a:rPr lang="cs-CZ" altLang="cs-CZ" dirty="0" smtClean="0"/>
              <a:t> </a:t>
            </a:r>
            <a:r>
              <a:rPr lang="cs-CZ" alt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shora ▬ zdola ▬ formou přirozené autority </a:t>
            </a:r>
          </a:p>
        </p:txBody>
      </p:sp>
    </p:spTree>
    <p:extLst>
      <p:ext uri="{BB962C8B-B14F-4D97-AF65-F5344CB8AC3E}">
        <p14:creationId xmlns:p14="http://schemas.microsoft.com/office/powerpoint/2010/main" val="34561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5746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cs-CZ" altLang="cs-CZ" sz="2800" b="1" cap="none" spc="50" dirty="0" smtClean="0">
                <a:ln w="11430"/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HODNOCENÍ PŘÍRODNÍCH PŘEDPOKLADŮ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963613"/>
            <a:ext cx="7788275" cy="21383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smtClean="0">
                <a:latin typeface="Arial" charset="0"/>
              </a:rPr>
              <a:t>GEOGRAFICKÉ CELKY (TYPOLOGIE KRAJINY    Z HLEDISKA CESTOVNÍHO RUCHU) </a:t>
            </a:r>
          </a:p>
          <a:p>
            <a:pPr eaLnBrk="1" hangingPunct="1">
              <a:defRPr/>
            </a:pPr>
            <a:r>
              <a:rPr lang="cs-CZ" altLang="cs-CZ" sz="2400" b="1" smtClean="0">
                <a:latin typeface="Arial" charset="0"/>
              </a:rPr>
              <a:t>VELKOPLOŠNÁ CHRÁNĚNÁ ÚZEMÍ (CHKO, NP),</a:t>
            </a:r>
          </a:p>
          <a:p>
            <a:pPr eaLnBrk="1" hangingPunct="1">
              <a:defRPr/>
            </a:pPr>
            <a:r>
              <a:rPr lang="cs-CZ" altLang="cs-CZ" sz="2400" b="1" smtClean="0">
                <a:latin typeface="Arial" charset="0"/>
              </a:rPr>
              <a:t>VÝZNAMNÉ SOLITÉRNÍ PŘÍRODNÍ ATRAKTIVITY (JESKYNĚ, VODNÍ PLOCHY, …).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2413" y="3517900"/>
            <a:ext cx="8601075" cy="31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altLang="cs-CZ" sz="2400" b="1" dirty="0" smtClean="0">
                <a:effectLst/>
                <a:latin typeface="Arial" charset="0"/>
              </a:rPr>
              <a:t>PŘÍTOMNOST  MĚSTSKÝCH PAMÁTKOVÝCH REZERVACÍ A MĚSTSKÝCH PAMÁTKOVÝCH ZÓN </a:t>
            </a:r>
          </a:p>
          <a:p>
            <a:pPr>
              <a:defRPr/>
            </a:pPr>
            <a:r>
              <a:rPr lang="cs-CZ" altLang="cs-CZ" sz="2400" b="1" dirty="0" smtClean="0">
                <a:effectLst/>
                <a:latin typeface="Arial" charset="0"/>
              </a:rPr>
              <a:t>PŘÍTOMNOST VÝZNAMNÝCH HRADŮ A ZÁMKŮ </a:t>
            </a:r>
          </a:p>
          <a:p>
            <a:pPr>
              <a:defRPr/>
            </a:pPr>
            <a:r>
              <a:rPr lang="cs-CZ" altLang="cs-CZ" sz="2400" b="1" dirty="0" smtClean="0">
                <a:effectLst/>
                <a:latin typeface="Arial" charset="0"/>
              </a:rPr>
              <a:t>ZASTOUPENÍ PAMÁTEK UNESCO</a:t>
            </a:r>
            <a:r>
              <a:rPr lang="cs-CZ" altLang="cs-CZ" sz="2400" dirty="0" smtClean="0">
                <a:effectLst/>
              </a:rPr>
              <a:t> </a:t>
            </a:r>
          </a:p>
          <a:p>
            <a:pPr>
              <a:defRPr/>
            </a:pPr>
            <a:r>
              <a:rPr lang="cs-CZ" altLang="cs-CZ" sz="2400" b="1" dirty="0" smtClean="0">
                <a:effectLst/>
                <a:latin typeface="Arial" charset="0"/>
              </a:rPr>
              <a:t>VÝZNAMNÉ SOUBORY LIDOVÉ ARCHITEKTURY</a:t>
            </a:r>
          </a:p>
          <a:p>
            <a:pPr>
              <a:defRPr/>
            </a:pPr>
            <a:r>
              <a:rPr lang="cs-CZ" altLang="cs-CZ" sz="2400" b="1" dirty="0" smtClean="0">
                <a:effectLst/>
                <a:latin typeface="Arial" charset="0"/>
              </a:rPr>
              <a:t>VÝZNAMNÉ PAMÁTKY CÍRKEVNÍ ARCHITEKTURY  </a:t>
            </a:r>
          </a:p>
          <a:p>
            <a:pPr>
              <a:defRPr/>
            </a:pPr>
            <a:r>
              <a:rPr lang="cs-CZ" altLang="cs-CZ" sz="2400" b="1" dirty="0" smtClean="0">
                <a:effectLst/>
                <a:latin typeface="Arial" charset="0"/>
              </a:rPr>
              <a:t>VELETRHY A FESTIVALY MEZINÁRODNÍHO VÝZNAMU</a:t>
            </a:r>
            <a:r>
              <a:rPr lang="cs-CZ" altLang="cs-CZ" sz="2400" b="1" dirty="0" smtClean="0">
                <a:effectLst/>
              </a:rPr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50863" y="3084513"/>
            <a:ext cx="8116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KRITÉRIA KULTURNĚ-HISTORICKÝCH ATRAKTIVIT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5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56" grpId="0"/>
      <p:bldP spid="235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885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600" b="1" dirty="0" smtClean="0"/>
              <a:t>KATEGORIZACE OBCÍ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863725"/>
            <a:ext cx="7389813" cy="25368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smtClean="0">
                <a:latin typeface="Arial" charset="0"/>
              </a:rPr>
              <a:t>KAPACITA HROMADNÝCH UBYTOVACÍCH ZAŘÍZENÍ </a:t>
            </a:r>
          </a:p>
          <a:p>
            <a:pPr eaLnBrk="1" hangingPunct="1">
              <a:defRPr/>
            </a:pPr>
            <a:r>
              <a:rPr lang="cs-CZ" altLang="cs-CZ" sz="2400" b="1" smtClean="0">
                <a:latin typeface="Arial" charset="0"/>
              </a:rPr>
              <a:t>KATEGORIE OBCE Z HLEDISKA PŘÍRODNÍCH PŘEDPOKLADŮ (1 – 4)</a:t>
            </a:r>
          </a:p>
          <a:p>
            <a:pPr eaLnBrk="1" hangingPunct="1">
              <a:defRPr/>
            </a:pPr>
            <a:r>
              <a:rPr lang="cs-CZ" altLang="cs-CZ" sz="2400" b="1" smtClean="0">
                <a:latin typeface="Arial" charset="0"/>
              </a:rPr>
              <a:t>KATEGORIE OBCE Z HLEDISKA KULTURNĚ-HISTORICKÝCH PŘEDPOKLADŮ (1 – 4)</a:t>
            </a:r>
          </a:p>
        </p:txBody>
      </p:sp>
    </p:spTree>
    <p:extLst>
      <p:ext uri="{BB962C8B-B14F-4D97-AF65-F5344CB8AC3E}">
        <p14:creationId xmlns:p14="http://schemas.microsoft.com/office/powerpoint/2010/main" val="31051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4765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3200" b="1" dirty="0" smtClean="0">
                <a:effectLst/>
              </a:rPr>
              <a:t>KATEGORIZACE OBCÍ </a:t>
            </a:r>
            <a:br>
              <a:rPr lang="cs-CZ" altLang="cs-CZ" sz="3200" b="1" dirty="0" smtClean="0">
                <a:effectLst/>
              </a:rPr>
            </a:br>
            <a:r>
              <a:rPr lang="cs-CZ" altLang="cs-CZ" sz="2400" b="1" dirty="0" smtClean="0">
                <a:effectLst/>
              </a:rPr>
              <a:t>(VYSTOUPIL et al., 2007)</a:t>
            </a:r>
          </a:p>
        </p:txBody>
      </p:sp>
      <p:graphicFrame>
        <p:nvGraphicFramePr>
          <p:cNvPr id="25968" name="Group 3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455319"/>
              </p:ext>
            </p:extLst>
          </p:nvPr>
        </p:nvGraphicFramePr>
        <p:xfrm>
          <a:off x="647700" y="1358900"/>
          <a:ext cx="7802563" cy="5165722"/>
        </p:xfrm>
        <a:graphic>
          <a:graphicData uri="http://schemas.openxmlformats.org/drawingml/2006/table">
            <a:tbl>
              <a:tblPr/>
              <a:tblGrid>
                <a:gridCol w="2068513"/>
                <a:gridCol w="1619250"/>
                <a:gridCol w="1971675"/>
                <a:gridCol w="2143125"/>
              </a:tblGrid>
              <a:tr h="6400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EDPOKLADY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KAPACITA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UBYTOVÁNÍ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ÍRODNÍ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EDPOKLADY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KULT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HISTOR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EDPOKLADY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192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VÝJIME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Č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NÉ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600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row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VELMI P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Ř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ÍZNIVÉ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≥ 300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50 - 599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600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Ů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Ě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RNÉ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≥ 100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300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50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ZÁKLADNÍ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100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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1 - 99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60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MINIMÁLNÍ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cs-CZ" alt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032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NÁVRH NOVÉ RAJONIZACE CESTOVNÍHO RUCHU PODLE HODNOCENÍ PŘEDPOKLADŮ</a:t>
            </a:r>
            <a:br>
              <a:rPr lang="cs-CZ" altLang="cs-CZ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</a:br>
            <a:r>
              <a:rPr lang="cs-CZ" altLang="cs-CZ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(Vystoupil et al., 2007)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39750" y="1677988"/>
            <a:ext cx="8099425" cy="4887912"/>
            <a:chOff x="1423" y="1548"/>
            <a:chExt cx="9060" cy="5235"/>
          </a:xfrm>
        </p:grpSpPr>
        <p:pic>
          <p:nvPicPr>
            <p:cNvPr id="11268" name="Picture 5"/>
            <p:cNvPicPr>
              <a:picLocks noChangeAspect="1" noChangeArrowheads="1"/>
            </p:cNvPicPr>
            <p:nvPr/>
          </p:nvPicPr>
          <p:blipFill>
            <a:blip r:embed="rId2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" y="1548"/>
              <a:ext cx="9060" cy="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69" name="Group 6"/>
            <p:cNvGrpSpPr>
              <a:grpSpLocks/>
            </p:cNvGrpSpPr>
            <p:nvPr/>
          </p:nvGrpSpPr>
          <p:grpSpPr bwMode="auto">
            <a:xfrm>
              <a:off x="7377" y="1560"/>
              <a:ext cx="3045" cy="1320"/>
              <a:chOff x="2070" y="4575"/>
              <a:chExt cx="3045" cy="1320"/>
            </a:xfrm>
          </p:grpSpPr>
          <p:sp>
            <p:nvSpPr>
              <p:cNvPr id="11270" name="Text Box 7"/>
              <p:cNvSpPr txBox="1">
                <a:spLocks noChangeArrowheads="1"/>
              </p:cNvSpPr>
              <p:nvPr/>
            </p:nvSpPr>
            <p:spPr bwMode="auto">
              <a:xfrm>
                <a:off x="2070" y="4575"/>
                <a:ext cx="3045" cy="1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0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itchFamily="34" charset="0"/>
                  </a:rPr>
                  <a:t>               </a:t>
                </a:r>
                <a:r>
                  <a:rPr lang="cs-CZ" altLang="cs-CZ" sz="1400" b="1" dirty="0">
                    <a:solidFill>
                      <a:srgbClr val="000000"/>
                    </a:solidFill>
                    <a:latin typeface="Arial" pitchFamily="34" charset="0"/>
                  </a:rPr>
                  <a:t>výjimečné předpoklady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cs-CZ" altLang="cs-CZ" sz="1400" dirty="0">
                    <a:solidFill>
                      <a:srgbClr val="0000CC"/>
                    </a:solidFill>
                    <a:latin typeface="Arial" pitchFamily="34" charset="0"/>
                  </a:rPr>
                  <a:t>           </a:t>
                </a:r>
                <a:r>
                  <a:rPr lang="cs-CZ" altLang="cs-CZ" sz="1400" b="1" dirty="0">
                    <a:latin typeface="Arial" pitchFamily="34" charset="0"/>
                  </a:rPr>
                  <a:t>příznivé předpoklady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>
                    <a:latin typeface="Arial" pitchFamily="34" charset="0"/>
                  </a:rPr>
                  <a:t>           průměrné předpoklady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>
                    <a:latin typeface="Arial" pitchFamily="34" charset="0"/>
                  </a:rPr>
                  <a:t>           základní předpoklady</a:t>
                </a:r>
              </a:p>
              <a:p>
                <a:pPr eaLnBrk="1" hangingPunct="1">
                  <a:spcBef>
                    <a:spcPct val="10000"/>
                  </a:spcBef>
                  <a:buClrTx/>
                  <a:buSzTx/>
                  <a:buFontTx/>
                  <a:buNone/>
                </a:pPr>
                <a:r>
                  <a:rPr lang="cs-CZ" altLang="cs-CZ" sz="1400" b="1" dirty="0">
                    <a:latin typeface="Arial" pitchFamily="34" charset="0"/>
                  </a:rPr>
                  <a:t>           minimální předpoklady</a:t>
                </a:r>
                <a:r>
                  <a:rPr lang="cs-CZ" altLang="cs-CZ" sz="1400" dirty="0">
                    <a:latin typeface="Arial" pitchFamily="34" charset="0"/>
                  </a:rPr>
                  <a:t> </a:t>
                </a:r>
                <a:endParaRPr lang="cs-CZ" altLang="cs-CZ" sz="1400" dirty="0"/>
              </a:p>
            </p:txBody>
          </p:sp>
          <p:pic>
            <p:nvPicPr>
              <p:cNvPr id="11271" name="Picture 8"/>
              <p:cNvPicPr>
                <a:picLocks noChangeAspect="1" noChangeArrowheads="1"/>
              </p:cNvPicPr>
              <p:nvPr/>
            </p:nvPicPr>
            <p:blipFill>
              <a:blip r:embed="rId2">
                <a:lum bright="-18000" contras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84" t="6578" r="16956" b="74062"/>
              <a:stretch>
                <a:fillRect/>
              </a:stretch>
            </p:blipFill>
            <p:spPr bwMode="auto">
              <a:xfrm>
                <a:off x="2085" y="4620"/>
                <a:ext cx="625" cy="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796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33363"/>
            <a:ext cx="8229600" cy="5905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2800" b="1" cap="none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SYSTÉM ATRAKTIVIT CESTOVNÍHO RUCHU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20750"/>
            <a:ext cx="7181850" cy="21828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dirty="0" smtClean="0">
                <a:solidFill>
                  <a:schemeClr val="tx1"/>
                </a:solidFill>
                <a:latin typeface="Arial" charset="0"/>
              </a:rPr>
              <a:t>PŘÍRODNÍ ATRAKTIVITY 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400" b="1" dirty="0" smtClean="0">
                <a:solidFill>
                  <a:schemeClr val="tx1"/>
                </a:solidFill>
                <a:latin typeface="Arial" charset="0"/>
              </a:rPr>
              <a:t>ANTROPOGENNÍ ATRAKTIVITY </a:t>
            </a:r>
          </a:p>
          <a:p>
            <a:pPr lvl="1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>
                <a:latin typeface="Arial" charset="0"/>
              </a:rPr>
              <a:t>KULTURNĚ-HISTORICKÉ ATRAKTIVITY</a:t>
            </a:r>
          </a:p>
          <a:p>
            <a:pPr lvl="1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smtClean="0">
                <a:latin typeface="Arial" charset="0"/>
              </a:rPr>
              <a:t>DOPRAVNÍ, UBYTOVACÍ, STRAVOVACÍ A INFORMAČNÍ INFRASTRUKTURA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6425" y="3973513"/>
            <a:ext cx="80676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buClr>
                <a:srgbClr val="0000CC"/>
              </a:buClr>
              <a:buSzTx/>
              <a:buFont typeface="Wingdings" pitchFamily="2" charset="2"/>
              <a:buChar char="è"/>
              <a:defRPr/>
            </a:pPr>
            <a:r>
              <a:rPr lang="cs-CZ" altLang="cs-CZ" sz="2400" b="1" dirty="0" smtClean="0">
                <a:latin typeface="Arial" charset="0"/>
              </a:rPr>
              <a:t>STANOVENÍ ATRAKTIVITY PŘÍRODNÍHO PROSTŘEDÍ PRO REKREACI A CESTOVNÍ RUCH </a:t>
            </a:r>
          </a:p>
          <a:p>
            <a:pPr>
              <a:buClr>
                <a:srgbClr val="0000CC"/>
              </a:buClr>
              <a:buSzTx/>
              <a:buFont typeface="Wingdings" pitchFamily="2" charset="2"/>
              <a:buChar char="è"/>
              <a:defRPr/>
            </a:pPr>
            <a:r>
              <a:rPr lang="cs-CZ" altLang="cs-CZ" sz="2400" b="1" dirty="0" smtClean="0">
                <a:latin typeface="Arial" charset="0"/>
              </a:rPr>
              <a:t>STANOVENÍ ATRAKTIVITY CIVILIZAČNÍCH FAKTORŮ A MATERIELNĚ TECHNICKÉ ZÁKLADNY PRO REKREACI</a:t>
            </a:r>
          </a:p>
          <a:p>
            <a:pPr>
              <a:buClr>
                <a:srgbClr val="0000CC"/>
              </a:buClr>
              <a:buSzTx/>
              <a:buFont typeface="Wingdings" pitchFamily="2" charset="2"/>
              <a:buChar char="è"/>
              <a:defRPr/>
            </a:pPr>
            <a:r>
              <a:rPr lang="cs-CZ" altLang="cs-CZ" sz="2400" b="1" dirty="0" smtClean="0">
                <a:latin typeface="Arial" charset="0"/>
              </a:rPr>
              <a:t>STANOVENÍ OMEZUJÍCÍCH PODMÍNEK</a:t>
            </a:r>
            <a:r>
              <a:rPr lang="cs-CZ" altLang="cs-CZ" sz="2400" dirty="0" smtClean="0"/>
              <a:t>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63538" y="3275013"/>
            <a:ext cx="8459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MODEL OPTIMALIZACE VYU</a:t>
            </a:r>
            <a:r>
              <a:rPr lang="cs-CZ" altLang="cs-CZ" sz="2800" b="1" dirty="0">
                <a:solidFill>
                  <a:srgbClr val="C00000"/>
                </a:solidFill>
                <a:cs typeface="Tahoma" pitchFamily="34" charset="0"/>
              </a:rPr>
              <a:t>Ž</a:t>
            </a:r>
            <a:r>
              <a:rPr lang="cs-CZ" altLang="cs-CZ" sz="2800" b="1" dirty="0">
                <a:solidFill>
                  <a:srgbClr val="C00000"/>
                </a:solidFill>
              </a:rPr>
              <a:t>ITÍ ÚZEMÍ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/>
      <p:bldP spid="286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744538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b="1" dirty="0" smtClean="0"/>
              <a:t>VELKÉ SPEKTRUM AKTIVIT</a:t>
            </a:r>
            <a:r>
              <a:rPr lang="cs-CZ" altLang="cs-CZ" sz="4000" dirty="0" smtClean="0"/>
              <a:t> 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268538" y="1196975"/>
            <a:ext cx="4608512" cy="4319588"/>
            <a:chOff x="6900" y="8010"/>
            <a:chExt cx="3075" cy="2355"/>
          </a:xfrm>
        </p:grpSpPr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6900" y="8010"/>
              <a:ext cx="3075" cy="2355"/>
            </a:xfrm>
            <a:prstGeom prst="wedgeEllipseCallout">
              <a:avLst>
                <a:gd name="adj1" fmla="val -17903"/>
                <a:gd name="adj2" fmla="val 41972"/>
              </a:avLst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cs-CZ" altLang="cs-CZ" sz="10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cs-CZ" altLang="cs-CZ" sz="24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PODPŮRNÁ VRSTVA</a:t>
              </a:r>
              <a:endParaRPr lang="cs-CZ" altLang="cs-CZ" sz="24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7380" y="8175"/>
              <a:ext cx="2145" cy="1440"/>
            </a:xfrm>
            <a:prstGeom prst="wedgeEllipseCallout">
              <a:avLst>
                <a:gd name="adj1" fmla="val -19977"/>
                <a:gd name="adj2" fmla="val 275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cs-CZ" altLang="cs-CZ" sz="1200" b="0" dirty="0">
                <a:solidFill>
                  <a:schemeClr val="hlink"/>
                </a:solidFill>
                <a:latin typeface="Times New Roman" pitchFamily="18" charset="0"/>
              </a:endParaRPr>
            </a:p>
            <a:p>
              <a:pPr eaLnBrk="1" hangingPunct="1"/>
              <a:endParaRPr lang="cs-CZ" altLang="cs-CZ" sz="1200" b="0" dirty="0">
                <a:solidFill>
                  <a:schemeClr val="hlink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cs-CZ" altLang="cs-CZ" sz="1000" dirty="0">
                <a:solidFill>
                  <a:schemeClr val="hlink"/>
                </a:solidFill>
                <a:latin typeface="Arial" pitchFamily="34" charset="0"/>
              </a:endParaRPr>
            </a:p>
            <a:p>
              <a:pPr algn="ctr" eaLnBrk="1" hangingPunct="1"/>
              <a:endParaRPr lang="cs-CZ" altLang="cs-CZ" sz="1000" dirty="0">
                <a:solidFill>
                  <a:schemeClr val="hlink"/>
                </a:solidFill>
                <a:latin typeface="Arial" pitchFamily="34" charset="0"/>
              </a:endParaRPr>
            </a:p>
            <a:p>
              <a:pPr algn="ctr" eaLnBrk="1" hangingPunct="1"/>
              <a:endParaRPr lang="cs-CZ" altLang="cs-CZ" sz="1000" dirty="0">
                <a:solidFill>
                  <a:schemeClr val="hlink"/>
                </a:solidFill>
                <a:latin typeface="Arial" pitchFamily="34" charset="0"/>
              </a:endParaRPr>
            </a:p>
            <a:p>
              <a:pPr algn="ctr" eaLnBrk="1" hangingPunct="1"/>
              <a:endParaRPr lang="cs-CZ" altLang="cs-CZ" sz="1000" dirty="0">
                <a:solidFill>
                  <a:schemeClr val="hlink"/>
                </a:solidFill>
                <a:latin typeface="Arial" pitchFamily="34" charset="0"/>
              </a:endParaRPr>
            </a:p>
            <a:p>
              <a:pPr algn="ctr" eaLnBrk="1" hangingPunct="1"/>
              <a:endParaRPr lang="cs-CZ" altLang="cs-CZ" sz="1000" dirty="0">
                <a:solidFill>
                  <a:schemeClr val="hlink"/>
                </a:solidFill>
                <a:latin typeface="Arial" pitchFamily="34" charset="0"/>
              </a:endParaRPr>
            </a:p>
            <a:p>
              <a:pPr algn="ctr" eaLnBrk="1" hangingPunct="1"/>
              <a:r>
                <a:rPr lang="cs-CZ" altLang="cs-CZ" sz="2400" dirty="0">
                  <a:solidFill>
                    <a:srgbClr val="FF0000"/>
                  </a:solidFill>
                  <a:latin typeface="Arial" pitchFamily="34" charset="0"/>
                </a:rPr>
                <a:t>SPOLUPRA-CUJÍCÍ FIRMY</a:t>
              </a:r>
              <a:endParaRPr lang="cs-CZ" altLang="cs-CZ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7890" y="8280"/>
              <a:ext cx="1155" cy="615"/>
            </a:xfrm>
            <a:prstGeom prst="wedgeEllipseCallout">
              <a:avLst>
                <a:gd name="adj1" fmla="val -12685"/>
                <a:gd name="adj2" fmla="val 28051"/>
              </a:avLst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>
                <a:defRPr/>
              </a:pPr>
              <a:endParaRPr lang="cs-CZ" altLang="cs-CZ" sz="8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cs-CZ" altLang="cs-CZ" sz="2400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JÁDRO</a:t>
              </a:r>
              <a:endParaRPr lang="cs-CZ" altLang="cs-CZ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39750" y="5805488"/>
            <a:ext cx="7920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400"/>
              <a:t>VYTVÁŘENÍ KLASTRŮ JE ZÁKLADNÍM PŘEDPOKLADEM ROZVOJE CESTOVNÍHO RUCHU.</a:t>
            </a:r>
            <a:r>
              <a:rPr lang="cs-CZ" altLang="cs-CZ" sz="1800" b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3600" b="1" dirty="0" smtClean="0">
                <a:solidFill>
                  <a:srgbClr val="FF0000"/>
                </a:solidFill>
              </a:rPr>
              <a:t>OBECNÉ SCHÉMA KLASTRU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759450" cy="363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6250"/>
            <a:ext cx="6408738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3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528" y="548680"/>
            <a:ext cx="8658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ODVĚTVÍ OVLIVNĚNÝCH CESTOVNÍM RUCHEM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95736" y="1387892"/>
            <a:ext cx="66836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b="1" dirty="0"/>
              <a:t> </a:t>
            </a:r>
            <a:r>
              <a:rPr lang="cs-CZ" altLang="cs-CZ" sz="2000" b="1" cap="all" dirty="0"/>
              <a:t>ubytovací služby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stravovací a občerstvovací služby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služby osobní a nákladní dopravy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pomocné služby dopravy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služby pronájmu </a:t>
            </a:r>
            <a:r>
              <a:rPr lang="cs-CZ" altLang="cs-CZ" sz="2000" b="1" cap="all" dirty="0" smtClean="0"/>
              <a:t>dopravních prostředků</a:t>
            </a:r>
            <a:r>
              <a:rPr lang="cs-CZ" altLang="cs-CZ" sz="2000" b="1" cap="all" dirty="0"/>
              <a:t>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opravárenské a údržbové služby;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cestovní kanceláře a agentury, </a:t>
            </a:r>
            <a:endParaRPr lang="cs-CZ" altLang="cs-CZ" sz="2000" b="1" cap="all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 smtClean="0"/>
              <a:t>informační </a:t>
            </a:r>
            <a:r>
              <a:rPr lang="cs-CZ" altLang="cs-CZ" sz="2000" b="1" cap="all" dirty="0"/>
              <a:t>kanceláře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kulturní služby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rekreační a zábavní služby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altLang="cs-CZ" sz="2000" b="1" cap="all" dirty="0"/>
              <a:t> různé další služby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-2638" y="2852936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2000" b="1" dirty="0">
                <a:solidFill>
                  <a:srgbClr val="C00000"/>
                </a:solidFill>
              </a:rPr>
              <a:t>TURISTICKÝ PRŮMYSL</a:t>
            </a:r>
          </a:p>
        </p:txBody>
      </p:sp>
      <p:sp>
        <p:nvSpPr>
          <p:cNvPr id="16392" name="AutoShape 8"/>
          <p:cNvSpPr>
            <a:spLocks/>
          </p:cNvSpPr>
          <p:nvPr/>
        </p:nvSpPr>
        <p:spPr bwMode="auto">
          <a:xfrm>
            <a:off x="1835696" y="1556792"/>
            <a:ext cx="360040" cy="3240360"/>
          </a:xfrm>
          <a:prstGeom prst="leftBrace">
            <a:avLst>
              <a:gd name="adj1" fmla="val 11121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1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AutoShape 19"/>
          <p:cNvSpPr>
            <a:spLocks noChangeArrowheads="1"/>
          </p:cNvSpPr>
          <p:nvPr/>
        </p:nvSpPr>
        <p:spPr bwMode="auto">
          <a:xfrm rot="10539346">
            <a:off x="2569857" y="5505308"/>
            <a:ext cx="3506788" cy="504825"/>
          </a:xfrm>
          <a:custGeom>
            <a:avLst/>
            <a:gdLst>
              <a:gd name="T0" fmla="*/ 476657074 w 21600"/>
              <a:gd name="T1" fmla="*/ 0 h 21600"/>
              <a:gd name="T2" fmla="*/ 0 w 21600"/>
              <a:gd name="T3" fmla="*/ 5899277 h 21600"/>
              <a:gd name="T4" fmla="*/ 476657074 w 21600"/>
              <a:gd name="T5" fmla="*/ 11798532 h 21600"/>
              <a:gd name="T6" fmla="*/ 569331578 w 21600"/>
              <a:gd name="T7" fmla="*/ 589927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33 h 21600"/>
              <a:gd name="T14" fmla="*/ 19853 w 21600"/>
              <a:gd name="T15" fmla="*/ 161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84" y="0"/>
                </a:moveTo>
                <a:lnTo>
                  <a:pt x="18084" y="5433"/>
                </a:lnTo>
                <a:lnTo>
                  <a:pt x="3375" y="5433"/>
                </a:lnTo>
                <a:lnTo>
                  <a:pt x="3375" y="16167"/>
                </a:lnTo>
                <a:lnTo>
                  <a:pt x="18084" y="16167"/>
                </a:lnTo>
                <a:lnTo>
                  <a:pt x="18084" y="21600"/>
                </a:lnTo>
                <a:lnTo>
                  <a:pt x="21600" y="10800"/>
                </a:lnTo>
                <a:lnTo>
                  <a:pt x="18084" y="0"/>
                </a:lnTo>
                <a:close/>
              </a:path>
              <a:path w="21600" h="21600">
                <a:moveTo>
                  <a:pt x="1350" y="5433"/>
                </a:moveTo>
                <a:lnTo>
                  <a:pt x="1350" y="16167"/>
                </a:lnTo>
                <a:lnTo>
                  <a:pt x="2700" y="16167"/>
                </a:lnTo>
                <a:lnTo>
                  <a:pt x="2700" y="5433"/>
                </a:lnTo>
                <a:lnTo>
                  <a:pt x="1350" y="5433"/>
                </a:lnTo>
                <a:close/>
              </a:path>
              <a:path w="21600" h="21600">
                <a:moveTo>
                  <a:pt x="0" y="5433"/>
                </a:moveTo>
                <a:lnTo>
                  <a:pt x="0" y="16167"/>
                </a:lnTo>
                <a:lnTo>
                  <a:pt x="675" y="16167"/>
                </a:lnTo>
                <a:lnTo>
                  <a:pt x="675" y="5433"/>
                </a:lnTo>
                <a:lnTo>
                  <a:pt x="0" y="5433"/>
                </a:lnTo>
                <a:close/>
              </a:path>
            </a:pathLst>
          </a:custGeom>
          <a:gradFill flip="none" rotWithShape="1">
            <a:gsLst>
              <a:gs pos="47641">
                <a:srgbClr val="F1C700"/>
              </a:gs>
              <a:gs pos="100000">
                <a:schemeClr val="bg1">
                  <a:lumMod val="95000"/>
                </a:schemeClr>
              </a:gs>
              <a:gs pos="94000">
                <a:schemeClr val="bg1">
                  <a:lumMod val="95000"/>
                </a:schemeClr>
              </a:gs>
              <a:gs pos="94000">
                <a:schemeClr val="bg1">
                  <a:lumMod val="95000"/>
                </a:schemeClr>
              </a:gs>
              <a:gs pos="89000">
                <a:srgbClr val="F6DC00"/>
              </a:gs>
              <a:gs pos="71660">
                <a:srgbClr val="FAFA63"/>
              </a:gs>
              <a:gs pos="87000">
                <a:schemeClr val="bg1">
                  <a:lumMod val="95000"/>
                </a:schemeClr>
              </a:gs>
              <a:gs pos="0">
                <a:srgbClr val="C00000"/>
              </a:gs>
              <a:gs pos="61000">
                <a:srgbClr val="FFFF00"/>
              </a:gs>
            </a:gsLst>
            <a:lin ang="10800000" scaled="1"/>
            <a:tileRect/>
          </a:gradFill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6650"/>
          </a:xfrm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cs-CZ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POSTUP VYHODNOCENÍ TURISTICKÉHO POTENCIÁLU OBJEKTU</a:t>
            </a:r>
          </a:p>
        </p:txBody>
      </p:sp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1138238" y="4941890"/>
            <a:ext cx="1411287" cy="1209676"/>
            <a:chOff x="717" y="3113"/>
            <a:chExt cx="889" cy="762"/>
          </a:xfrm>
          <a:gradFill>
            <a:gsLst>
              <a:gs pos="0">
                <a:srgbClr val="D6B19C"/>
              </a:gs>
              <a:gs pos="30000">
                <a:srgbClr val="D49E6C"/>
              </a:gs>
              <a:gs pos="90000">
                <a:srgbClr val="A65528"/>
              </a:gs>
              <a:gs pos="100000">
                <a:srgbClr val="663012"/>
              </a:gs>
            </a:gsLst>
            <a:lin ang="0" scaled="1"/>
          </a:gradFill>
        </p:grpSpPr>
        <p:sp>
          <p:nvSpPr>
            <p:cNvPr id="19470" name="AutoShape 7"/>
            <p:cNvSpPr>
              <a:spLocks noChangeArrowheads="1"/>
            </p:cNvSpPr>
            <p:nvPr/>
          </p:nvSpPr>
          <p:spPr bwMode="auto">
            <a:xfrm>
              <a:off x="975" y="3113"/>
              <a:ext cx="388" cy="453"/>
            </a:xfrm>
            <a:prstGeom prst="downArrow">
              <a:avLst>
                <a:gd name="adj1" fmla="val 50000"/>
                <a:gd name="adj2" fmla="val 29188"/>
              </a:avLst>
            </a:prstGeom>
            <a:gradFill>
              <a:gsLst>
                <a:gs pos="0">
                  <a:schemeClr val="bg1"/>
                </a:gs>
                <a:gs pos="30000">
                  <a:srgbClr val="D49E6C"/>
                </a:gs>
                <a:gs pos="90000">
                  <a:srgbClr val="A65528"/>
                </a:gs>
                <a:gs pos="100000">
                  <a:srgbClr val="66301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19471" name="Text Box 8"/>
            <p:cNvSpPr txBox="1">
              <a:spLocks noChangeArrowheads="1"/>
            </p:cNvSpPr>
            <p:nvPr/>
          </p:nvSpPr>
          <p:spPr bwMode="auto">
            <a:xfrm>
              <a:off x="717" y="3636"/>
              <a:ext cx="889" cy="2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noProof="1">
                  <a:solidFill>
                    <a:srgbClr val="000000"/>
                  </a:solidFill>
                  <a:latin typeface="Arial" charset="0"/>
                </a:rPr>
                <a:t>UKONČENÍ</a:t>
              </a:r>
              <a:endParaRPr lang="cs-CZ" altLang="cs-CZ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322" name="AutoShape 10"/>
          <p:cNvSpPr>
            <a:spLocks noChangeArrowheads="1"/>
          </p:cNvSpPr>
          <p:nvPr/>
        </p:nvSpPr>
        <p:spPr bwMode="auto">
          <a:xfrm rot="6598282">
            <a:off x="4927600" y="3787775"/>
            <a:ext cx="838200" cy="3067050"/>
          </a:xfrm>
          <a:prstGeom prst="curvedLeftArrow">
            <a:avLst>
              <a:gd name="adj1" fmla="val 73182"/>
              <a:gd name="adj2" fmla="val 146364"/>
              <a:gd name="adj3" fmla="val 33333"/>
            </a:avLst>
          </a:prstGeom>
          <a:gradFill>
            <a:gsLst>
              <a:gs pos="0">
                <a:schemeClr val="bg1"/>
              </a:gs>
              <a:gs pos="56000">
                <a:srgbClr val="D49E6C"/>
              </a:gs>
              <a:gs pos="90000">
                <a:srgbClr val="A65528"/>
              </a:gs>
              <a:gs pos="100000">
                <a:srgbClr val="663012"/>
              </a:gs>
            </a:gsLst>
            <a:lin ang="81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68363" y="3144838"/>
            <a:ext cx="1831975" cy="1616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CC"/>
                </a:solidFill>
                <a:cs typeface="Tahoma" pitchFamily="34" charset="0"/>
              </a:rPr>
              <a:t>FÁZE 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charset="0"/>
              </a:rPr>
              <a:t>HODNOCENÍ TURISTICKÉHO POTENCIÁLU: NABÍDKA A POPTÁVKA</a:t>
            </a:r>
            <a:endParaRPr lang="cs-CZ" altLang="cs-CZ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2825750" y="1452562"/>
            <a:ext cx="5649913" cy="4102100"/>
            <a:chOff x="1780" y="915"/>
            <a:chExt cx="3559" cy="2584"/>
          </a:xfrm>
          <a:gradFill>
            <a:gsLst>
              <a:gs pos="0">
                <a:schemeClr val="bg1"/>
              </a:gs>
              <a:gs pos="42000">
                <a:srgbClr val="D49E6C"/>
              </a:gs>
              <a:gs pos="90000">
                <a:srgbClr val="A65528"/>
              </a:gs>
              <a:gs pos="100000">
                <a:srgbClr val="663012"/>
              </a:gs>
            </a:gsLst>
            <a:lin ang="0" scaled="1"/>
          </a:gradFill>
        </p:grpSpPr>
        <p:sp>
          <p:nvSpPr>
            <p:cNvPr id="19464" name="AutoShape 6"/>
            <p:cNvSpPr>
              <a:spLocks noChangeArrowheads="1"/>
            </p:cNvSpPr>
            <p:nvPr/>
          </p:nvSpPr>
          <p:spPr bwMode="auto">
            <a:xfrm>
              <a:off x="1780" y="2306"/>
              <a:ext cx="518" cy="410"/>
            </a:xfrm>
            <a:prstGeom prst="rightArrow">
              <a:avLst>
                <a:gd name="adj1" fmla="val 50000"/>
                <a:gd name="adj2" fmla="val 31585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FF33"/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 rot="21085883">
              <a:off x="4856" y="1426"/>
              <a:ext cx="483" cy="1973"/>
            </a:xfrm>
            <a:prstGeom prst="curvedLeftArrow">
              <a:avLst>
                <a:gd name="adj1" fmla="val 74824"/>
                <a:gd name="adj2" fmla="val 149648"/>
                <a:gd name="adj3" fmla="val 33333"/>
              </a:avLst>
            </a:prstGeom>
            <a:gradFill flip="none" rotWithShape="1">
              <a:gsLst>
                <a:gs pos="0">
                  <a:schemeClr val="bg1"/>
                </a:gs>
                <a:gs pos="56000">
                  <a:srgbClr val="D49E6C"/>
                </a:gs>
                <a:gs pos="90000">
                  <a:srgbClr val="A65528"/>
                </a:gs>
                <a:gs pos="100000">
                  <a:srgbClr val="663012"/>
                </a:gs>
              </a:gsLst>
              <a:lin ang="81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FF33"/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19466" name="AutoShape 11"/>
            <p:cNvSpPr>
              <a:spLocks noChangeArrowheads="1"/>
            </p:cNvSpPr>
            <p:nvPr/>
          </p:nvSpPr>
          <p:spPr bwMode="auto">
            <a:xfrm rot="18774235">
              <a:off x="2331" y="1496"/>
              <a:ext cx="1584" cy="422"/>
            </a:xfrm>
            <a:prstGeom prst="curvedDownArrow">
              <a:avLst>
                <a:gd name="adj1" fmla="val 84408"/>
                <a:gd name="adj2" fmla="val 168815"/>
                <a:gd name="adj3" fmla="val 3333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CFF33"/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19467" name="Text Box 12"/>
            <p:cNvSpPr txBox="1">
              <a:spLocks noChangeArrowheads="1"/>
            </p:cNvSpPr>
            <p:nvPr/>
          </p:nvSpPr>
          <p:spPr bwMode="auto">
            <a:xfrm>
              <a:off x="2369" y="2131"/>
              <a:ext cx="1024" cy="7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 noProof="1">
                  <a:solidFill>
                    <a:srgbClr val="0000CC"/>
                  </a:solidFill>
                  <a:cs typeface="Tahoma" pitchFamily="34" charset="0"/>
                </a:rPr>
                <a:t>FÁZE II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noProof="1">
                  <a:solidFill>
                    <a:srgbClr val="000000"/>
                  </a:solidFill>
                  <a:latin typeface="Arial" charset="0"/>
                </a:rPr>
                <a:t>DEFINICE TURISTICKÉ STRATEGIE</a:t>
              </a:r>
              <a:r>
                <a:rPr lang="cs-CZ" altLang="cs-CZ" sz="1200" b="1" noProof="1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cs-CZ" altLang="cs-CZ" sz="1800" dirty="0">
                <a:solidFill>
                  <a:srgbClr val="000000"/>
                </a:solidFill>
              </a:endParaRPr>
            </a:p>
          </p:txBody>
        </p:sp>
        <p:sp>
          <p:nvSpPr>
            <p:cNvPr id="19468" name="Text Box 13"/>
            <p:cNvSpPr txBox="1">
              <a:spLocks noChangeArrowheads="1"/>
            </p:cNvSpPr>
            <p:nvPr/>
          </p:nvSpPr>
          <p:spPr bwMode="auto">
            <a:xfrm>
              <a:off x="3696" y="1207"/>
              <a:ext cx="1127" cy="7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 noProof="1">
                  <a:solidFill>
                    <a:srgbClr val="0000CC"/>
                  </a:solidFill>
                  <a:cs typeface="Tahoma" pitchFamily="34" charset="0"/>
                </a:rPr>
                <a:t>FÁZE III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noProof="1">
                  <a:solidFill>
                    <a:srgbClr val="000000"/>
                  </a:solidFill>
                  <a:latin typeface="Arial" charset="0"/>
                </a:rPr>
                <a:t>DOPLNĚNÍ TURISTICKÉ STRATEGIE</a:t>
              </a:r>
              <a:endParaRPr lang="cs-CZ" altLang="cs-CZ" sz="1600" dirty="0">
                <a:solidFill>
                  <a:srgbClr val="000000"/>
                </a:solidFill>
              </a:endParaRPr>
            </a:p>
          </p:txBody>
        </p:sp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3713" y="2772"/>
              <a:ext cx="1174" cy="7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 noProof="1">
                  <a:solidFill>
                    <a:srgbClr val="0000CC"/>
                  </a:solidFill>
                  <a:cs typeface="Tahoma" pitchFamily="34" charset="0"/>
                </a:rPr>
                <a:t>FÁZE IV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noProof="1">
                  <a:solidFill>
                    <a:srgbClr val="000000"/>
                  </a:solidFill>
                  <a:latin typeface="Arial" charset="0"/>
                </a:rPr>
                <a:t>MONITOROVÁNÍ VÝSLEDKŮ A UDRŽITELNOSTI</a:t>
              </a:r>
              <a:r>
                <a:rPr lang="cs-CZ" altLang="cs-CZ" sz="1600" b="1" noProof="1">
                  <a:latin typeface="Arial" charset="0"/>
                </a:rPr>
                <a:t> </a:t>
              </a:r>
              <a:endParaRPr lang="cs-CZ" alt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9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13314" grpId="0"/>
      <p:bldP spid="13322" grpId="0" animBg="1"/>
      <p:bldP spid="133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747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200" b="1" dirty="0" smtClean="0">
                <a:solidFill>
                  <a:srgbClr val="C00000"/>
                </a:solidFill>
              </a:rPr>
              <a:t>NÁSTIN ORGANIZA</a:t>
            </a:r>
            <a:r>
              <a:rPr lang="cs-CZ" sz="3200" b="1" dirty="0" smtClean="0">
                <a:solidFill>
                  <a:srgbClr val="C00000"/>
                </a:solidFill>
                <a:cs typeface="Tahoma" pitchFamily="34" charset="0"/>
              </a:rPr>
              <a:t>Č</a:t>
            </a:r>
            <a:r>
              <a:rPr lang="cs-CZ" sz="3200" b="1" dirty="0" smtClean="0">
                <a:solidFill>
                  <a:srgbClr val="C00000"/>
                </a:solidFill>
              </a:rPr>
              <a:t>NÍ STRUKTURY CR ST</a:t>
            </a:r>
            <a:r>
              <a:rPr lang="cs-CZ" sz="3200" b="1" dirty="0" smtClean="0">
                <a:solidFill>
                  <a:srgbClr val="C00000"/>
                </a:solidFill>
                <a:cs typeface="Tahoma" pitchFamily="34" charset="0"/>
              </a:rPr>
              <a:t>Ř</a:t>
            </a:r>
            <a:r>
              <a:rPr lang="cs-CZ" sz="3200" b="1" dirty="0" smtClean="0">
                <a:solidFill>
                  <a:srgbClr val="C00000"/>
                </a:solidFill>
              </a:rPr>
              <a:t>EDO</a:t>
            </a:r>
            <a:r>
              <a:rPr lang="cs-CZ" sz="3200" b="1" dirty="0" smtClean="0">
                <a:solidFill>
                  <a:srgbClr val="C00000"/>
                </a:solidFill>
                <a:cs typeface="Tahoma" pitchFamily="34" charset="0"/>
              </a:rPr>
              <a:t>Č</a:t>
            </a:r>
            <a:r>
              <a:rPr lang="cs-CZ" sz="3200" b="1" dirty="0" smtClean="0">
                <a:solidFill>
                  <a:srgbClr val="C00000"/>
                </a:solidFill>
              </a:rPr>
              <a:t>ESKÉHO KRAJE</a:t>
            </a:r>
            <a:r>
              <a:rPr lang="cs-CZ" sz="4000" dirty="0" smtClean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322263" y="1787525"/>
            <a:ext cx="8453437" cy="4502150"/>
            <a:chOff x="203" y="1126"/>
            <a:chExt cx="5325" cy="2836"/>
          </a:xfrm>
        </p:grpSpPr>
        <p:grpSp>
          <p:nvGrpSpPr>
            <p:cNvPr id="18436" name="Group 5"/>
            <p:cNvGrpSpPr>
              <a:grpSpLocks/>
            </p:cNvGrpSpPr>
            <p:nvPr/>
          </p:nvGrpSpPr>
          <p:grpSpPr bwMode="auto">
            <a:xfrm>
              <a:off x="1719" y="3104"/>
              <a:ext cx="3210" cy="858"/>
              <a:chOff x="4830" y="12810"/>
              <a:chExt cx="5145" cy="1499"/>
            </a:xfrm>
          </p:grpSpPr>
          <p:grpSp>
            <p:nvGrpSpPr>
              <p:cNvPr id="18459" name="Group 6"/>
              <p:cNvGrpSpPr>
                <a:grpSpLocks/>
              </p:cNvGrpSpPr>
              <p:nvPr/>
            </p:nvGrpSpPr>
            <p:grpSpPr bwMode="auto">
              <a:xfrm>
                <a:off x="4830" y="13065"/>
                <a:ext cx="5145" cy="1244"/>
                <a:chOff x="4845" y="13155"/>
                <a:chExt cx="5145" cy="1244"/>
              </a:xfrm>
            </p:grpSpPr>
            <p:grpSp>
              <p:nvGrpSpPr>
                <p:cNvPr id="18461" name="Group 7"/>
                <p:cNvGrpSpPr>
                  <a:grpSpLocks/>
                </p:cNvGrpSpPr>
                <p:nvPr/>
              </p:nvGrpSpPr>
              <p:grpSpPr bwMode="auto">
                <a:xfrm>
                  <a:off x="4845" y="13394"/>
                  <a:ext cx="5145" cy="1005"/>
                  <a:chOff x="5295" y="2054"/>
                  <a:chExt cx="5145" cy="1005"/>
                </a:xfrm>
              </p:grpSpPr>
              <p:sp>
                <p:nvSpPr>
                  <p:cNvPr id="18463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5295" y="2054"/>
                    <a:ext cx="1740" cy="735"/>
                  </a:xfrm>
                  <a:prstGeom prst="wedgeRoundRectCallout">
                    <a:avLst>
                      <a:gd name="adj1" fmla="val -23676"/>
                      <a:gd name="adj2" fmla="val 18569"/>
                      <a:gd name="adj3" fmla="val 16667"/>
                    </a:avLst>
                  </a:prstGeom>
                  <a:solidFill>
                    <a:schemeClr val="tx1"/>
                  </a:solidFill>
                  <a:ln w="38100">
                    <a:solidFill>
                      <a:srgbClr val="66FFFF"/>
                    </a:solidFill>
                    <a:miter lim="800000"/>
                    <a:headEnd/>
                    <a:tailEnd/>
                  </a:ln>
                </p:spPr>
                <p:txBody>
                  <a:bodyPr lIns="18000" rIns="18000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800" b="1" dirty="0">
                        <a:solidFill>
                          <a:srgbClr val="99FFCC"/>
                        </a:solidFill>
                        <a:latin typeface="Arial" charset="0"/>
                      </a:rPr>
                      <a:t>OKOLÍ ŘEKY SÁZAVY</a:t>
                    </a:r>
                    <a:endParaRPr lang="cs-CZ" altLang="cs-CZ" sz="1800" dirty="0">
                      <a:solidFill>
                        <a:srgbClr val="99FFCC"/>
                      </a:solidFill>
                    </a:endParaRPr>
                  </a:p>
                </p:txBody>
              </p:sp>
              <p:sp>
                <p:nvSpPr>
                  <p:cNvPr id="1846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7155" y="2069"/>
                    <a:ext cx="1575" cy="990"/>
                  </a:xfrm>
                  <a:prstGeom prst="wedgeRoundRectCallout">
                    <a:avLst>
                      <a:gd name="adj1" fmla="val -21875"/>
                      <a:gd name="adj2" fmla="val 907"/>
                      <a:gd name="adj3" fmla="val 16667"/>
                    </a:avLst>
                  </a:prstGeom>
                  <a:solidFill>
                    <a:schemeClr val="tx1"/>
                  </a:solidFill>
                  <a:ln w="38100">
                    <a:solidFill>
                      <a:srgbClr val="66FFFF"/>
                    </a:solidFill>
                    <a:miter lim="800000"/>
                    <a:headEnd/>
                    <a:tailEnd/>
                  </a:ln>
                </p:spPr>
                <p:txBody>
                  <a:bodyPr lIns="18000" tIns="10800" rIns="18000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800" b="1" dirty="0">
                        <a:solidFill>
                          <a:srgbClr val="99FFCC"/>
                        </a:solidFill>
                        <a:latin typeface="Arial" charset="0"/>
                      </a:rPr>
                      <a:t>KRAJ BLA-NICKÝCH RYTÍŘÚ</a:t>
                    </a:r>
                    <a:r>
                      <a:rPr lang="cs-CZ" altLang="cs-CZ" sz="1200" b="1" dirty="0">
                        <a:solidFill>
                          <a:srgbClr val="99FFCC"/>
                        </a:solidFill>
                        <a:latin typeface="Arial" charset="0"/>
                      </a:rPr>
                      <a:t> </a:t>
                    </a:r>
                    <a:endParaRPr lang="cs-CZ" altLang="cs-CZ" sz="1800" dirty="0">
                      <a:solidFill>
                        <a:srgbClr val="99FFCC"/>
                      </a:solidFill>
                    </a:endParaRPr>
                  </a:p>
                </p:txBody>
              </p:sp>
              <p:sp>
                <p:nvSpPr>
                  <p:cNvPr id="18465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8850" y="2054"/>
                    <a:ext cx="1590" cy="675"/>
                  </a:xfrm>
                  <a:prstGeom prst="wedgeRoundRectCallout">
                    <a:avLst>
                      <a:gd name="adj1" fmla="val -40065"/>
                      <a:gd name="adj2" fmla="val 35778"/>
                      <a:gd name="adj3" fmla="val 16667"/>
                    </a:avLst>
                  </a:prstGeom>
                  <a:solidFill>
                    <a:schemeClr val="tx1"/>
                  </a:solidFill>
                  <a:ln w="38100">
                    <a:solidFill>
                      <a:srgbClr val="66FFFF"/>
                    </a:solidFill>
                    <a:miter lim="800000"/>
                    <a:headEnd/>
                    <a:tailEnd/>
                  </a:ln>
                </p:spPr>
                <p:txBody>
                  <a:bodyPr lIns="18000" tIns="118800" rIns="18000"/>
                  <a:lstStyle>
                    <a:lvl1pPr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32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8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4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65000"/>
                      <a:buFont typeface="Wingdings" pitchFamily="2" charset="2"/>
                      <a:buChar char="n"/>
                      <a:defRPr sz="2000">
                        <a:solidFill>
                          <a:schemeClr val="tx1"/>
                        </a:solidFill>
                        <a:latin typeface="Tahoma" pitchFamily="34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cs-CZ" altLang="cs-CZ" sz="1800" b="1" dirty="0">
                        <a:solidFill>
                          <a:srgbClr val="99FFCC"/>
                        </a:solidFill>
                        <a:latin typeface="Arial" charset="0"/>
                      </a:rPr>
                      <a:t>DŽBÁNY</a:t>
                    </a:r>
                    <a:endParaRPr lang="cs-CZ" altLang="cs-CZ" sz="1800" dirty="0">
                      <a:solidFill>
                        <a:srgbClr val="99FFCC"/>
                      </a:solidFill>
                    </a:endParaRPr>
                  </a:p>
                </p:txBody>
              </p:sp>
            </p:grpSp>
            <p:sp>
              <p:nvSpPr>
                <p:cNvPr id="18462" name="Freeform 11"/>
                <p:cNvSpPr>
                  <a:spLocks/>
                </p:cNvSpPr>
                <p:nvPr/>
              </p:nvSpPr>
              <p:spPr bwMode="auto">
                <a:xfrm>
                  <a:off x="5715" y="13155"/>
                  <a:ext cx="3465" cy="226"/>
                </a:xfrm>
                <a:custGeom>
                  <a:avLst/>
                  <a:gdLst>
                    <a:gd name="T0" fmla="*/ 0 w 3465"/>
                    <a:gd name="T1" fmla="*/ 227 h 225"/>
                    <a:gd name="T2" fmla="*/ 0 w 3465"/>
                    <a:gd name="T3" fmla="*/ 0 h 225"/>
                    <a:gd name="T4" fmla="*/ 3465 w 3465"/>
                    <a:gd name="T5" fmla="*/ 0 h 225"/>
                    <a:gd name="T6" fmla="*/ 3465 w 3465"/>
                    <a:gd name="T7" fmla="*/ 197 h 2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65" h="225">
                      <a:moveTo>
                        <a:pt x="0" y="225"/>
                      </a:moveTo>
                      <a:lnTo>
                        <a:pt x="0" y="0"/>
                      </a:lnTo>
                      <a:lnTo>
                        <a:pt x="3465" y="0"/>
                      </a:lnTo>
                      <a:lnTo>
                        <a:pt x="3465" y="195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8460" name="Line 12"/>
              <p:cNvSpPr>
                <a:spLocks noChangeShapeType="1"/>
              </p:cNvSpPr>
              <p:nvPr/>
            </p:nvSpPr>
            <p:spPr bwMode="auto">
              <a:xfrm>
                <a:off x="7425" y="1281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437" name="AutoShape 14"/>
            <p:cNvSpPr>
              <a:spLocks noChangeArrowheads="1"/>
            </p:cNvSpPr>
            <p:nvPr/>
          </p:nvSpPr>
          <p:spPr bwMode="auto">
            <a:xfrm>
              <a:off x="2411" y="1126"/>
              <a:ext cx="2288" cy="395"/>
            </a:xfrm>
            <a:prstGeom prst="wedgeRoundRectCallout">
              <a:avLst>
                <a:gd name="adj1" fmla="val -17000"/>
                <a:gd name="adj2" fmla="val 16833"/>
                <a:gd name="adj3" fmla="val 16667"/>
              </a:avLst>
            </a:prstGeom>
            <a:solidFill>
              <a:schemeClr val="tx1"/>
            </a:solidFill>
            <a:ln w="38100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18000" tIns="82800" rIns="180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400" b="1" dirty="0">
                  <a:solidFill>
                    <a:schemeClr val="bg1"/>
                  </a:solidFill>
                  <a:latin typeface="Arial" charset="0"/>
                </a:rPr>
                <a:t>STŘEDOČESKÝ KRAJ</a:t>
              </a:r>
              <a:endParaRPr lang="cs-CZ" altLang="cs-CZ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8438" name="Group 15"/>
            <p:cNvGrpSpPr>
              <a:grpSpLocks/>
            </p:cNvGrpSpPr>
            <p:nvPr/>
          </p:nvGrpSpPr>
          <p:grpSpPr bwMode="auto">
            <a:xfrm>
              <a:off x="1625" y="1822"/>
              <a:ext cx="3903" cy="584"/>
              <a:chOff x="1470" y="10572"/>
              <a:chExt cx="6255" cy="1020"/>
            </a:xfrm>
          </p:grpSpPr>
          <p:sp>
            <p:nvSpPr>
              <p:cNvPr id="18454" name="AutoShape 16"/>
              <p:cNvSpPr>
                <a:spLocks noChangeArrowheads="1"/>
              </p:cNvSpPr>
              <p:nvPr/>
            </p:nvSpPr>
            <p:spPr bwMode="auto">
              <a:xfrm>
                <a:off x="2760" y="10572"/>
                <a:ext cx="1155" cy="1020"/>
              </a:xfrm>
              <a:prstGeom prst="wedgeRoundRectCallout">
                <a:avLst>
                  <a:gd name="adj1" fmla="val -15454"/>
                  <a:gd name="adj2" fmla="val -4704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18000" rIns="1800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dirty="0">
                    <a:solidFill>
                      <a:srgbClr val="FFFF00"/>
                    </a:solidFill>
                    <a:latin typeface="Arial" charset="0"/>
                  </a:rPr>
                  <a:t>STŘED. ČECHY ZÁPAD</a:t>
                </a:r>
                <a:endParaRPr lang="cs-CZ" altLang="cs-CZ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55" name="AutoShape 17"/>
              <p:cNvSpPr>
                <a:spLocks noChangeArrowheads="1"/>
              </p:cNvSpPr>
              <p:nvPr/>
            </p:nvSpPr>
            <p:spPr bwMode="auto">
              <a:xfrm>
                <a:off x="4035" y="10572"/>
                <a:ext cx="1155" cy="1020"/>
              </a:xfrm>
              <a:prstGeom prst="wedgeRoundRectCallout">
                <a:avLst>
                  <a:gd name="adj1" fmla="val 130"/>
                  <a:gd name="adj2" fmla="val 42352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18000" rIns="1800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dirty="0">
                    <a:solidFill>
                      <a:srgbClr val="FFFF00"/>
                    </a:solidFill>
                    <a:latin typeface="Arial" charset="0"/>
                  </a:rPr>
                  <a:t>STŘED. ČECHY POLABÍ</a:t>
                </a:r>
                <a:endParaRPr lang="cs-CZ" altLang="cs-CZ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56" name="AutoShape 18"/>
              <p:cNvSpPr>
                <a:spLocks noChangeArrowheads="1"/>
              </p:cNvSpPr>
              <p:nvPr/>
            </p:nvSpPr>
            <p:spPr bwMode="auto">
              <a:xfrm>
                <a:off x="6570" y="10572"/>
                <a:ext cx="1155" cy="1020"/>
              </a:xfrm>
              <a:prstGeom prst="wedgeRoundRectCallout">
                <a:avLst>
                  <a:gd name="adj1" fmla="val -10259"/>
                  <a:gd name="adj2" fmla="val -10588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dirty="0">
                    <a:solidFill>
                      <a:srgbClr val="FFFF00"/>
                    </a:solidFill>
                    <a:latin typeface="Arial" charset="0"/>
                  </a:rPr>
                  <a:t>KUTNÁ HORA UNESCO</a:t>
                </a:r>
                <a:endParaRPr lang="cs-CZ" altLang="cs-CZ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57" name="AutoShape 19"/>
              <p:cNvSpPr>
                <a:spLocks noChangeArrowheads="1"/>
              </p:cNvSpPr>
              <p:nvPr/>
            </p:nvSpPr>
            <p:spPr bwMode="auto">
              <a:xfrm>
                <a:off x="5295" y="10572"/>
                <a:ext cx="1155" cy="1020"/>
              </a:xfrm>
              <a:prstGeom prst="wedgeRoundRectCallout">
                <a:avLst>
                  <a:gd name="adj1" fmla="val -1167"/>
                  <a:gd name="adj2" fmla="val 23236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18000" rIns="1800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dirty="0">
                    <a:solidFill>
                      <a:srgbClr val="FFFF00"/>
                    </a:solidFill>
                    <a:latin typeface="Arial" charset="0"/>
                  </a:rPr>
                  <a:t>ČESKÝ RÁJ</a:t>
                </a:r>
                <a:endParaRPr lang="cs-CZ" altLang="cs-CZ" sz="1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458" name="AutoShape 20"/>
              <p:cNvSpPr>
                <a:spLocks noChangeArrowheads="1"/>
              </p:cNvSpPr>
              <p:nvPr/>
            </p:nvSpPr>
            <p:spPr bwMode="auto">
              <a:xfrm>
                <a:off x="1470" y="10572"/>
                <a:ext cx="1155" cy="1020"/>
              </a:xfrm>
              <a:prstGeom prst="wedgeRoundRectCallout">
                <a:avLst>
                  <a:gd name="adj1" fmla="val -41431"/>
                  <a:gd name="adj2" fmla="val 8528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18000" rIns="1800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 dirty="0">
                    <a:solidFill>
                      <a:srgbClr val="FFFF00"/>
                    </a:solidFill>
                    <a:latin typeface="Arial" charset="0"/>
                  </a:rPr>
                  <a:t>STŘED. ČECHY JIH</a:t>
                </a:r>
                <a:endParaRPr lang="cs-CZ" altLang="cs-CZ" sz="18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8439" name="Group 21"/>
            <p:cNvGrpSpPr>
              <a:grpSpLocks/>
            </p:cNvGrpSpPr>
            <p:nvPr/>
          </p:nvGrpSpPr>
          <p:grpSpPr bwMode="auto">
            <a:xfrm>
              <a:off x="1962" y="1531"/>
              <a:ext cx="3173" cy="293"/>
              <a:chOff x="2010" y="10065"/>
              <a:chExt cx="5085" cy="510"/>
            </a:xfrm>
          </p:grpSpPr>
          <p:sp>
            <p:nvSpPr>
              <p:cNvPr id="18450" name="Freeform 22"/>
              <p:cNvSpPr>
                <a:spLocks/>
              </p:cNvSpPr>
              <p:nvPr/>
            </p:nvSpPr>
            <p:spPr bwMode="auto">
              <a:xfrm>
                <a:off x="2010" y="10335"/>
                <a:ext cx="5085" cy="240"/>
              </a:xfrm>
              <a:custGeom>
                <a:avLst/>
                <a:gdLst>
                  <a:gd name="T0" fmla="*/ 0 w 5085"/>
                  <a:gd name="T1" fmla="*/ 240 h 240"/>
                  <a:gd name="T2" fmla="*/ 0 w 5085"/>
                  <a:gd name="T3" fmla="*/ 0 h 240"/>
                  <a:gd name="T4" fmla="*/ 5085 w 5085"/>
                  <a:gd name="T5" fmla="*/ 0 h 240"/>
                  <a:gd name="T6" fmla="*/ 5085 w 5085"/>
                  <a:gd name="T7" fmla="*/ 225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85" h="240">
                    <a:moveTo>
                      <a:pt x="0" y="240"/>
                    </a:moveTo>
                    <a:lnTo>
                      <a:pt x="0" y="0"/>
                    </a:lnTo>
                    <a:lnTo>
                      <a:pt x="5085" y="0"/>
                    </a:lnTo>
                    <a:lnTo>
                      <a:pt x="5085" y="225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1" name="Line 23"/>
              <p:cNvSpPr>
                <a:spLocks noChangeShapeType="1"/>
              </p:cNvSpPr>
              <p:nvPr/>
            </p:nvSpPr>
            <p:spPr bwMode="auto">
              <a:xfrm flipV="1">
                <a:off x="3315" y="10335"/>
                <a:ext cx="0" cy="2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2" name="Line 24"/>
              <p:cNvSpPr>
                <a:spLocks noChangeShapeType="1"/>
              </p:cNvSpPr>
              <p:nvPr/>
            </p:nvSpPr>
            <p:spPr bwMode="auto">
              <a:xfrm flipH="1" flipV="1">
                <a:off x="4590" y="10065"/>
                <a:ext cx="0" cy="5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53" name="Line 25"/>
              <p:cNvSpPr>
                <a:spLocks noChangeShapeType="1"/>
              </p:cNvSpPr>
              <p:nvPr/>
            </p:nvSpPr>
            <p:spPr bwMode="auto">
              <a:xfrm flipV="1">
                <a:off x="5865" y="10335"/>
                <a:ext cx="0" cy="2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440" name="Group 26"/>
            <p:cNvGrpSpPr>
              <a:grpSpLocks/>
            </p:cNvGrpSpPr>
            <p:nvPr/>
          </p:nvGrpSpPr>
          <p:grpSpPr bwMode="auto">
            <a:xfrm>
              <a:off x="596" y="2408"/>
              <a:ext cx="2714" cy="292"/>
              <a:chOff x="3030" y="11595"/>
              <a:chExt cx="4350" cy="510"/>
            </a:xfrm>
          </p:grpSpPr>
          <p:sp>
            <p:nvSpPr>
              <p:cNvPr id="18446" name="Freeform 27"/>
              <p:cNvSpPr>
                <a:spLocks/>
              </p:cNvSpPr>
              <p:nvPr/>
            </p:nvSpPr>
            <p:spPr bwMode="auto">
              <a:xfrm>
                <a:off x="3030" y="11895"/>
                <a:ext cx="4350" cy="210"/>
              </a:xfrm>
              <a:custGeom>
                <a:avLst/>
                <a:gdLst>
                  <a:gd name="T0" fmla="*/ 0 w 4350"/>
                  <a:gd name="T1" fmla="*/ 195 h 210"/>
                  <a:gd name="T2" fmla="*/ 0 w 4350"/>
                  <a:gd name="T3" fmla="*/ 0 h 210"/>
                  <a:gd name="T4" fmla="*/ 4350 w 4350"/>
                  <a:gd name="T5" fmla="*/ 0 h 210"/>
                  <a:gd name="T6" fmla="*/ 4350 w 4350"/>
                  <a:gd name="T7" fmla="*/ 210 h 2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50" h="210">
                    <a:moveTo>
                      <a:pt x="0" y="195"/>
                    </a:moveTo>
                    <a:lnTo>
                      <a:pt x="0" y="0"/>
                    </a:lnTo>
                    <a:lnTo>
                      <a:pt x="4350" y="0"/>
                    </a:lnTo>
                    <a:lnTo>
                      <a:pt x="4350" y="21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7" name="Line 28"/>
              <p:cNvSpPr>
                <a:spLocks noChangeShapeType="1"/>
              </p:cNvSpPr>
              <p:nvPr/>
            </p:nvSpPr>
            <p:spPr bwMode="auto">
              <a:xfrm flipV="1">
                <a:off x="4510" y="11875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8" name="Line 29"/>
              <p:cNvSpPr>
                <a:spLocks noChangeShapeType="1"/>
              </p:cNvSpPr>
              <p:nvPr/>
            </p:nvSpPr>
            <p:spPr bwMode="auto">
              <a:xfrm flipV="1">
                <a:off x="5925" y="11895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9" name="Line 30"/>
              <p:cNvSpPr>
                <a:spLocks noChangeShapeType="1"/>
              </p:cNvSpPr>
              <p:nvPr/>
            </p:nvSpPr>
            <p:spPr bwMode="auto">
              <a:xfrm flipV="1">
                <a:off x="5280" y="11595"/>
                <a:ext cx="0" cy="28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441" name="Group 31"/>
            <p:cNvGrpSpPr>
              <a:grpSpLocks/>
            </p:cNvGrpSpPr>
            <p:nvPr/>
          </p:nvGrpSpPr>
          <p:grpSpPr bwMode="auto">
            <a:xfrm>
              <a:off x="203" y="2700"/>
              <a:ext cx="3556" cy="414"/>
              <a:chOff x="2850" y="12060"/>
              <a:chExt cx="5700" cy="723"/>
            </a:xfrm>
          </p:grpSpPr>
          <p:sp>
            <p:nvSpPr>
              <p:cNvPr id="18442" name="AutoShape 32"/>
              <p:cNvSpPr>
                <a:spLocks noChangeArrowheads="1"/>
              </p:cNvSpPr>
              <p:nvPr/>
            </p:nvSpPr>
            <p:spPr bwMode="auto">
              <a:xfrm>
                <a:off x="2850" y="12060"/>
                <a:ext cx="1320" cy="720"/>
              </a:xfrm>
              <a:prstGeom prst="wedgeRoundRectCallout">
                <a:avLst>
                  <a:gd name="adj1" fmla="val -23259"/>
                  <a:gd name="adj2" fmla="val 19583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bg1"/>
                    </a:solidFill>
                    <a:latin typeface="Arial" charset="0"/>
                  </a:rPr>
                  <a:t>LADŮV KRAJ</a:t>
                </a:r>
                <a:endParaRPr lang="cs-CZ" altLang="cs-CZ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43" name="AutoShape 33"/>
              <p:cNvSpPr>
                <a:spLocks noChangeArrowheads="1"/>
              </p:cNvSpPr>
              <p:nvPr/>
            </p:nvSpPr>
            <p:spPr bwMode="auto">
              <a:xfrm>
                <a:off x="4290" y="12060"/>
                <a:ext cx="1320" cy="720"/>
              </a:xfrm>
              <a:prstGeom prst="wedgeRoundRectCallout">
                <a:avLst>
                  <a:gd name="adj1" fmla="val -23259"/>
                  <a:gd name="adj2" fmla="val 19583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18000" rIns="1800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bg1"/>
                    </a:solidFill>
                    <a:latin typeface="Arial" charset="0"/>
                  </a:rPr>
                  <a:t>POD-BRDSKO</a:t>
                </a:r>
                <a:endParaRPr lang="cs-CZ" altLang="cs-CZ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44" name="AutoShape 34"/>
              <p:cNvSpPr>
                <a:spLocks noChangeArrowheads="1"/>
              </p:cNvSpPr>
              <p:nvPr/>
            </p:nvSpPr>
            <p:spPr bwMode="auto">
              <a:xfrm>
                <a:off x="7170" y="12060"/>
                <a:ext cx="1380" cy="720"/>
              </a:xfrm>
              <a:prstGeom prst="wedgeRoundRectCallout">
                <a:avLst>
                  <a:gd name="adj1" fmla="val -24421"/>
                  <a:gd name="adj2" fmla="val 19583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18000" tIns="118800" rIns="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bg1"/>
                    </a:solidFill>
                    <a:latin typeface="Arial" charset="0"/>
                  </a:rPr>
                  <a:t>POSÁZAVÍ</a:t>
                </a:r>
                <a:endParaRPr lang="cs-CZ" altLang="cs-CZ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45" name="AutoShape 35"/>
              <p:cNvSpPr>
                <a:spLocks noChangeArrowheads="1"/>
              </p:cNvSpPr>
              <p:nvPr/>
            </p:nvSpPr>
            <p:spPr bwMode="auto">
              <a:xfrm>
                <a:off x="5730" y="12063"/>
                <a:ext cx="1320" cy="720"/>
              </a:xfrm>
              <a:prstGeom prst="wedgeRoundRectCallout">
                <a:avLst>
                  <a:gd name="adj1" fmla="val 43787"/>
                  <a:gd name="adj2" fmla="val 36250"/>
                  <a:gd name="adj3" fmla="val 16667"/>
                </a:avLst>
              </a:prstGeom>
              <a:solidFill>
                <a:schemeClr val="tx1"/>
              </a:solidFill>
              <a:ln w="38100">
                <a:solidFill>
                  <a:srgbClr val="66FFFF"/>
                </a:solidFill>
                <a:miter lim="800000"/>
                <a:headEnd/>
                <a:tailEnd/>
              </a:ln>
            </p:spPr>
            <p:txBody>
              <a:bodyPr lIns="18000" rIns="18000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solidFill>
                      <a:schemeClr val="bg1"/>
                    </a:solidFill>
                    <a:latin typeface="Arial" charset="0"/>
                  </a:rPr>
                  <a:t>SEDL-ČANSKO</a:t>
                </a:r>
                <a:endParaRPr lang="cs-CZ" altLang="cs-CZ" sz="180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06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72936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cs-CZ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 severomoravském kraji</a:t>
            </a:r>
            <a:endParaRPr lang="cs-CZ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467544" y="908720"/>
            <a:ext cx="8208912" cy="5769470"/>
            <a:chOff x="395536" y="836712"/>
            <a:chExt cx="8208912" cy="5769470"/>
          </a:xfrm>
        </p:grpSpPr>
        <p:grpSp>
          <p:nvGrpSpPr>
            <p:cNvPr id="23" name="Skupina 22"/>
            <p:cNvGrpSpPr/>
            <p:nvPr/>
          </p:nvGrpSpPr>
          <p:grpSpPr>
            <a:xfrm>
              <a:off x="5652120" y="836712"/>
              <a:ext cx="2952328" cy="5769470"/>
              <a:chOff x="5652120" y="836712"/>
              <a:chExt cx="2952328" cy="5769470"/>
            </a:xfrm>
          </p:grpSpPr>
          <p:grpSp>
            <p:nvGrpSpPr>
              <p:cNvPr id="22" name="Skupina 21"/>
              <p:cNvGrpSpPr/>
              <p:nvPr/>
            </p:nvGrpSpPr>
            <p:grpSpPr>
              <a:xfrm>
                <a:off x="6012160" y="836712"/>
                <a:ext cx="2592288" cy="5769470"/>
                <a:chOff x="6228184" y="764704"/>
                <a:chExt cx="2592288" cy="5769470"/>
              </a:xfrm>
            </p:grpSpPr>
            <p:sp>
              <p:nvSpPr>
                <p:cNvPr id="9" name="Textové pole 6"/>
                <p:cNvSpPr txBox="1">
                  <a:spLocks noChangeArrowheads="1"/>
                </p:cNvSpPr>
                <p:nvPr/>
              </p:nvSpPr>
              <p:spPr bwMode="auto">
                <a:xfrm>
                  <a:off x="6228184" y="764704"/>
                  <a:ext cx="2592288" cy="726058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cs-CZ" sz="1400" b="1" cap="all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Turistická oblast Jeseníky – východ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cs-CZ" sz="1400" b="1" i="1" cap="all" dirty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Euroregion Praděd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>
                    <a:lnSpc>
                      <a:spcPct val="105000"/>
                    </a:lnSpc>
                    <a:spcAft>
                      <a:spcPts val="1000"/>
                    </a:spcAft>
                  </a:pPr>
                  <a:r>
                    <a:rPr lang="cs-CZ" sz="1000" b="1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endParaRPr lang="cs-CZ" sz="1100" dirty="0">
                    <a:effectLst/>
                    <a:latin typeface="Cambria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" name="Textové pole 7"/>
                <p:cNvSpPr txBox="1">
                  <a:spLocks noChangeArrowheads="1"/>
                </p:cNvSpPr>
                <p:nvPr/>
              </p:nvSpPr>
              <p:spPr bwMode="auto">
                <a:xfrm>
                  <a:off x="6228184" y="1556792"/>
                  <a:ext cx="2592288" cy="72008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5000"/>
                    </a:lnSpc>
                    <a:spcAft>
                      <a:spcPts val="0"/>
                    </a:spcAft>
                  </a:pPr>
                  <a:r>
                    <a:rPr lang="cs-CZ" sz="1400" b="1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T</a:t>
                  </a:r>
                  <a:r>
                    <a:rPr lang="cs-CZ" sz="1400" b="1" cap="all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uristická oblast Opavské Slezsko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5000"/>
                    </a:lnSpc>
                    <a:spcAft>
                      <a:spcPts val="1000"/>
                    </a:spcAft>
                  </a:pPr>
                  <a:r>
                    <a:rPr lang="cs-CZ" sz="1400" b="1" i="1" cap="all" dirty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Statutární město Opava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" name="Textové pole 8"/>
                <p:cNvSpPr txBox="1">
                  <a:spLocks noChangeArrowheads="1"/>
                </p:cNvSpPr>
                <p:nvPr/>
              </p:nvSpPr>
              <p:spPr bwMode="auto">
                <a:xfrm>
                  <a:off x="6228184" y="2348880"/>
                  <a:ext cx="2592288" cy="72008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5000"/>
                    </a:lnSpc>
                    <a:spcAft>
                      <a:spcPts val="0"/>
                    </a:spcAft>
                  </a:pPr>
                  <a:r>
                    <a:rPr lang="cs-CZ" sz="1400" b="1" cap="all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Turistická oblast Ostravsko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5000"/>
                    </a:lnSpc>
                    <a:spcAft>
                      <a:spcPts val="1000"/>
                    </a:spcAft>
                  </a:pPr>
                  <a:r>
                    <a:rPr lang="cs-CZ" sz="1400" b="1" i="1" cap="all" dirty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Statutární město Ostrava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>
                    <a:lnSpc>
                      <a:spcPct val="105000"/>
                    </a:lnSpc>
                    <a:spcAft>
                      <a:spcPts val="1000"/>
                    </a:spcAft>
                  </a:pPr>
                  <a:r>
                    <a:rPr lang="cs-CZ" sz="1000" b="1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endParaRPr lang="cs-CZ" sz="1100" dirty="0">
                    <a:effectLst/>
                    <a:latin typeface="Cambria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" name="Textové pole 9"/>
                <p:cNvSpPr txBox="1">
                  <a:spLocks noChangeArrowheads="1"/>
                </p:cNvSpPr>
                <p:nvPr/>
              </p:nvSpPr>
              <p:spPr bwMode="auto">
                <a:xfrm>
                  <a:off x="6228184" y="3140968"/>
                  <a:ext cx="2592288" cy="72008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cs-CZ" sz="1400" b="1" cap="all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Turistická oblast Poodří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/>
                  <a:r>
                    <a:rPr lang="cs-CZ" sz="1400" b="1" cap="all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Moravské Kravařsko </a:t>
                  </a:r>
                  <a:endParaRPr lang="cs-CZ" sz="1400" b="1" cap="all" dirty="0" smtClean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/>
                  <a:r>
                    <a:rPr lang="cs-CZ" sz="1400" b="1" i="1" cap="all" dirty="0" smtClean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Region </a:t>
                  </a:r>
                  <a:r>
                    <a:rPr lang="cs-CZ" sz="1400" b="1" i="1" cap="all" dirty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Poodří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>
                    <a:lnSpc>
                      <a:spcPct val="105000"/>
                    </a:lnSpc>
                    <a:spcAft>
                      <a:spcPts val="1000"/>
                    </a:spcAft>
                  </a:pPr>
                  <a:r>
                    <a:rPr lang="cs-CZ" sz="1000" b="1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endParaRPr lang="cs-CZ" sz="1100" dirty="0">
                    <a:effectLst/>
                    <a:latin typeface="Cambria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" name="Textové pole 10"/>
                <p:cNvSpPr txBox="1">
                  <a:spLocks noChangeArrowheads="1"/>
                </p:cNvSpPr>
                <p:nvPr/>
              </p:nvSpPr>
              <p:spPr bwMode="auto">
                <a:xfrm>
                  <a:off x="6228184" y="3933056"/>
                  <a:ext cx="2592288" cy="136815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cs-CZ" sz="1400" b="1" cap="all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Turistická oblast Těšínské Slezsko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/>
                  <a:r>
                    <a:rPr lang="cs-CZ" sz="1400" b="1" i="1" cap="all" dirty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Regionální rada rozvoje a spolupráce Třinec,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/>
                  <a:r>
                    <a:rPr lang="cs-CZ" sz="1400" b="1" i="1" cap="all" dirty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Euroregion Těšínské Slezsko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" name="Textové pole 11"/>
                <p:cNvSpPr txBox="1">
                  <a:spLocks noChangeArrowheads="1"/>
                </p:cNvSpPr>
                <p:nvPr/>
              </p:nvSpPr>
              <p:spPr bwMode="auto">
                <a:xfrm>
                  <a:off x="6228184" y="5373216"/>
                  <a:ext cx="2579865" cy="1160958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cs-CZ" sz="1400" b="1" cap="all" dirty="0"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Turistická oblast Beskydy – Valašsko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 algn="ctr"/>
                  <a:r>
                    <a:rPr lang="cs-CZ" sz="1400" b="1" i="1" cap="all" dirty="0">
                      <a:solidFill>
                        <a:srgbClr val="FF0000"/>
                      </a:solidFill>
                      <a:effectLst/>
                      <a:latin typeface="Arial Narrow" panose="020B0606020202030204" pitchFamily="34" charset="0"/>
                      <a:ea typeface="Calibri"/>
                      <a:cs typeface="Times New Roman"/>
                    </a:rPr>
                    <a:t>Destinační management turistické oblasti Beskydy – Valašsko</a:t>
                  </a:r>
                  <a:endParaRPr lang="cs-CZ" sz="1400" cap="all" dirty="0">
                    <a:effectLst/>
                    <a:latin typeface="Arial Narrow" panose="020B0606020202030204" pitchFamily="34" charset="0"/>
                    <a:ea typeface="Calibri"/>
                    <a:cs typeface="Times New Roman"/>
                  </a:endParaRPr>
                </a:p>
                <a:p>
                  <a:pPr>
                    <a:lnSpc>
                      <a:spcPct val="105000"/>
                    </a:lnSpc>
                    <a:spcAft>
                      <a:spcPts val="1000"/>
                    </a:spcAft>
                  </a:pPr>
                  <a:r>
                    <a:rPr lang="cs-CZ" sz="1000" b="1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endParaRPr lang="cs-CZ" sz="1100" dirty="0">
                    <a:effectLst/>
                    <a:latin typeface="Cambria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5" name="Levá složená závorka 14"/>
              <p:cNvSpPr/>
              <p:nvPr/>
            </p:nvSpPr>
            <p:spPr>
              <a:xfrm>
                <a:off x="5652120" y="1196752"/>
                <a:ext cx="288032" cy="5112568"/>
              </a:xfrm>
              <a:prstGeom prst="leftBrac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395536" y="2204864"/>
              <a:ext cx="5133503" cy="2880320"/>
              <a:chOff x="611560" y="2204864"/>
              <a:chExt cx="5133503" cy="2880320"/>
            </a:xfrm>
          </p:grpSpPr>
          <p:sp>
            <p:nvSpPr>
              <p:cNvPr id="5" name="Textové pole 2"/>
              <p:cNvSpPr txBox="1">
                <a:spLocks noChangeArrowheads="1"/>
              </p:cNvSpPr>
              <p:nvPr/>
            </p:nvSpPr>
            <p:spPr bwMode="auto">
              <a:xfrm>
                <a:off x="611560" y="3356992"/>
                <a:ext cx="1491386" cy="10081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5000"/>
                  </a:lnSpc>
                  <a:spcAft>
                    <a:spcPts val="1000"/>
                  </a:spcAft>
                </a:pPr>
                <a:r>
                  <a:rPr lang="cs-CZ" sz="1400" b="1" dirty="0">
                    <a:effectLst/>
                    <a:latin typeface="Arial"/>
                    <a:ea typeface="Calibri"/>
                    <a:cs typeface="Times New Roman"/>
                  </a:rPr>
                  <a:t>AGENTURA PRO REGIONÁLNÍ ROZVOJ</a:t>
                </a:r>
                <a:endParaRPr lang="cs-CZ" sz="1400" dirty="0">
                  <a:effectLst/>
                  <a:latin typeface="Cambria"/>
                  <a:ea typeface="Calibri"/>
                  <a:cs typeface="Times New Roman"/>
                </a:endParaRPr>
              </a:p>
            </p:txBody>
          </p:sp>
          <p:sp>
            <p:nvSpPr>
              <p:cNvPr id="7" name="Textové pole 2"/>
              <p:cNvSpPr txBox="1">
                <a:spLocks noChangeArrowheads="1"/>
              </p:cNvSpPr>
              <p:nvPr/>
            </p:nvSpPr>
            <p:spPr bwMode="auto">
              <a:xfrm>
                <a:off x="4788024" y="3573016"/>
                <a:ext cx="957039" cy="33655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cs-CZ" sz="1600" b="1" dirty="0">
                    <a:effectLst/>
                    <a:latin typeface="Arial"/>
                    <a:ea typeface="Calibri"/>
                    <a:cs typeface="Times New Roman"/>
                  </a:rPr>
                  <a:t>KLACR</a:t>
                </a:r>
                <a:endParaRPr lang="cs-CZ" sz="1600" dirty="0">
                  <a:effectLst/>
                  <a:latin typeface="Cambria"/>
                  <a:ea typeface="Calibri"/>
                  <a:cs typeface="Times New Roman"/>
                </a:endParaRPr>
              </a:p>
            </p:txBody>
          </p:sp>
          <p:grpSp>
            <p:nvGrpSpPr>
              <p:cNvPr id="3" name="Skupina 2"/>
              <p:cNvGrpSpPr/>
              <p:nvPr/>
            </p:nvGrpSpPr>
            <p:grpSpPr>
              <a:xfrm>
                <a:off x="2555776" y="2204864"/>
                <a:ext cx="1722210" cy="2880320"/>
                <a:chOff x="2627784" y="2204864"/>
                <a:chExt cx="1722210" cy="2880320"/>
              </a:xfrm>
            </p:grpSpPr>
            <p:sp>
              <p:nvSpPr>
                <p:cNvPr id="18" name="Textové pole 2"/>
                <p:cNvSpPr txBox="1">
                  <a:spLocks noChangeArrowheads="1"/>
                </p:cNvSpPr>
                <p:nvPr/>
              </p:nvSpPr>
              <p:spPr bwMode="auto">
                <a:xfrm>
                  <a:off x="2627784" y="2204864"/>
                  <a:ext cx="1722210" cy="288032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5000"/>
                    </a:lnSpc>
                    <a:spcAft>
                      <a:spcPts val="600"/>
                    </a:spcAft>
                  </a:pPr>
                  <a:r>
                    <a:rPr lang="cs-CZ" sz="1400" b="1" dirty="0">
                      <a:effectLst/>
                      <a:latin typeface="Arial"/>
                      <a:ea typeface="Calibri"/>
                      <a:cs typeface="Times New Roman"/>
                    </a:rPr>
                    <a:t>KRAJSKÝ ÚŘAD</a:t>
                  </a:r>
                  <a:endParaRPr lang="cs-CZ" sz="1400" dirty="0">
                    <a:effectLst/>
                    <a:latin typeface="Cambria"/>
                    <a:ea typeface="Calibri"/>
                    <a:cs typeface="Times New Roman"/>
                  </a:endParaRPr>
                </a:p>
                <a:p>
                  <a:pPr>
                    <a:lnSpc>
                      <a:spcPct val="105000"/>
                    </a:lnSpc>
                    <a:spcAft>
                      <a:spcPts val="600"/>
                    </a:spcAft>
                  </a:pPr>
                  <a:r>
                    <a:rPr lang="cs-CZ" sz="1400" b="1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endParaRPr lang="cs-CZ" sz="1400" dirty="0">
                    <a:effectLst/>
                    <a:latin typeface="Cambria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5000"/>
                    </a:lnSpc>
                    <a:spcAft>
                      <a:spcPts val="600"/>
                    </a:spcAft>
                  </a:pPr>
                  <a:r>
                    <a:rPr lang="cs-CZ" sz="1400" b="1" dirty="0">
                      <a:effectLst/>
                      <a:latin typeface="Arial"/>
                      <a:ea typeface="Calibri"/>
                      <a:cs typeface="Times New Roman"/>
                    </a:rPr>
                    <a:t>ODBOR REGIONÁLNÍHO ROZVOJE A CESTOVNÍHO RUCHU</a:t>
                  </a:r>
                  <a:endParaRPr lang="cs-CZ" sz="1400" dirty="0">
                    <a:effectLst/>
                    <a:latin typeface="Cambria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5000"/>
                    </a:lnSpc>
                    <a:spcAft>
                      <a:spcPts val="600"/>
                    </a:spcAft>
                  </a:pPr>
                  <a:r>
                    <a:rPr lang="cs-CZ" sz="1400" b="1" dirty="0">
                      <a:effectLst/>
                      <a:latin typeface="Arial"/>
                      <a:ea typeface="Calibri"/>
                      <a:cs typeface="Times New Roman"/>
                    </a:rPr>
                    <a:t> </a:t>
                  </a:r>
                  <a:endParaRPr lang="cs-CZ" sz="1400" dirty="0">
                    <a:effectLst/>
                    <a:latin typeface="Cambria"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05000"/>
                    </a:lnSpc>
                    <a:spcAft>
                      <a:spcPts val="600"/>
                    </a:spcAft>
                  </a:pPr>
                  <a:r>
                    <a:rPr lang="cs-CZ" sz="1400" b="1" dirty="0">
                      <a:effectLst/>
                      <a:latin typeface="Arial"/>
                      <a:ea typeface="Calibri"/>
                      <a:cs typeface="Times New Roman"/>
                    </a:rPr>
                    <a:t>ODDĚLENÍ CESTOVNÍHO RUCHU</a:t>
                  </a:r>
                  <a:endParaRPr lang="cs-CZ" sz="1400" dirty="0">
                    <a:effectLst/>
                    <a:latin typeface="Cambria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" name="Šipka dolů 18"/>
                <p:cNvSpPr/>
                <p:nvPr/>
              </p:nvSpPr>
              <p:spPr>
                <a:xfrm>
                  <a:off x="3419872" y="2564904"/>
                  <a:ext cx="216024" cy="265966"/>
                </a:xfrm>
                <a:prstGeom prst="downArrow">
                  <a:avLst/>
                </a:prstGeom>
                <a:solidFill>
                  <a:srgbClr val="0070C0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20" name="Šipka dolů 19"/>
                <p:cNvSpPr/>
                <p:nvPr/>
              </p:nvSpPr>
              <p:spPr>
                <a:xfrm>
                  <a:off x="3419872" y="4005064"/>
                  <a:ext cx="207358" cy="265966"/>
                </a:xfrm>
                <a:prstGeom prst="downArrow">
                  <a:avLst/>
                </a:prstGeom>
                <a:solidFill>
                  <a:srgbClr val="0070C0"/>
                </a:solidFill>
                <a:ln w="25400" cap="flat" cmpd="sng" algn="ctr">
                  <a:solidFill>
                    <a:srgbClr val="0000CC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16" name="Šipka doprava 15"/>
              <p:cNvSpPr/>
              <p:nvPr/>
            </p:nvSpPr>
            <p:spPr>
              <a:xfrm>
                <a:off x="4355976" y="3573016"/>
                <a:ext cx="377065" cy="320328"/>
              </a:xfrm>
              <a:prstGeom prst="rightArrow">
                <a:avLst>
                  <a:gd name="adj1" fmla="val 50000"/>
                  <a:gd name="adj2" fmla="val 556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" name="Šipka doleva 16"/>
              <p:cNvSpPr/>
              <p:nvPr/>
            </p:nvSpPr>
            <p:spPr>
              <a:xfrm>
                <a:off x="2123728" y="3645024"/>
                <a:ext cx="360040" cy="28803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82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08038"/>
          </a:xfrm>
          <a:noFill/>
        </p:spPr>
        <p:txBody>
          <a:bodyPr/>
          <a:lstStyle/>
          <a:p>
            <a:pPr algn="ctr"/>
            <a:r>
              <a:rPr lang="cs-CZ" altLang="cs-CZ" sz="2800" b="1" dirty="0" smtClean="0">
                <a:solidFill>
                  <a:srgbClr val="0000CC"/>
                </a:solidFill>
                <a:effectLst/>
                <a:latin typeface="Arial" charset="0"/>
              </a:rPr>
              <a:t>ORGANIZACE CR V OLOMOUCKÉM KRAJI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971600" y="1628800"/>
            <a:ext cx="7049440" cy="3938437"/>
            <a:chOff x="1007123" y="1962301"/>
            <a:chExt cx="7049440" cy="3938437"/>
          </a:xfrm>
        </p:grpSpPr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1007123" y="2833521"/>
              <a:ext cx="2170982" cy="237605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600" b="1" dirty="0">
                  <a:solidFill>
                    <a:srgbClr val="000000"/>
                  </a:solidFill>
                  <a:latin typeface="Arial" charset="0"/>
                </a:rPr>
                <a:t>KRAJSKÝ ÚŘAD</a:t>
              </a:r>
            </a:p>
            <a:p>
              <a:pPr algn="ctr"/>
              <a:endParaRPr lang="cs-CZ" altLang="cs-CZ" sz="1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  <a:latin typeface="Arial" charset="0"/>
                </a:rPr>
                <a:t>KANCELÁŘ HEJTMANA</a:t>
              </a:r>
            </a:p>
            <a:p>
              <a:pPr algn="ctr">
                <a:spcBef>
                  <a:spcPts val="600"/>
                </a:spcBef>
              </a:pPr>
              <a:endParaRPr lang="cs-CZ" altLang="cs-CZ" sz="16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cs-CZ" altLang="cs-CZ" sz="1600" b="1" dirty="0">
                  <a:solidFill>
                    <a:srgbClr val="000000"/>
                  </a:solidFill>
                  <a:latin typeface="Arial" charset="0"/>
                </a:rPr>
                <a:t>ODDĚLENÍ CESTOVNÍHO RUCHU</a:t>
              </a:r>
              <a:endParaRPr lang="cs-CZ" altLang="cs-CZ" dirty="0">
                <a:solidFill>
                  <a:srgbClr val="000000"/>
                </a:solidFill>
              </a:endParaRP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3841053" y="3807547"/>
              <a:ext cx="1704960" cy="97305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b="1" dirty="0">
                  <a:solidFill>
                    <a:srgbClr val="FF0000"/>
                  </a:solidFill>
                  <a:latin typeface="Arial" charset="0"/>
                </a:rPr>
                <a:t>SDRUŽENÍ CR STŘEDNÍ MORAVA</a:t>
              </a:r>
              <a:endParaRPr lang="cs-CZ" altLang="cs-CZ" dirty="0">
                <a:solidFill>
                  <a:srgbClr val="FF0000"/>
                </a:solidFill>
              </a:endParaRP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6124275" y="4226185"/>
              <a:ext cx="1932288" cy="148220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b="1" dirty="0">
                  <a:solidFill>
                    <a:srgbClr val="0000CC"/>
                  </a:solidFill>
                  <a:latin typeface="Arial" charset="0"/>
                </a:rPr>
                <a:t>TURISTICKÝ REGION STŘEDNÍ MORAVA A JESENÍKY</a:t>
              </a:r>
              <a:endParaRPr lang="cs-CZ" altLang="cs-CZ" dirty="0">
                <a:solidFill>
                  <a:srgbClr val="0000CC"/>
                </a:solidFill>
              </a:endParaRPr>
            </a:p>
          </p:txBody>
        </p:sp>
        <p:sp>
          <p:nvSpPr>
            <p:cNvPr id="41993" name="Text Box 9"/>
            <p:cNvSpPr txBox="1">
              <a:spLocks noChangeArrowheads="1"/>
            </p:cNvSpPr>
            <p:nvPr/>
          </p:nvSpPr>
          <p:spPr bwMode="auto">
            <a:xfrm>
              <a:off x="3829687" y="5244494"/>
              <a:ext cx="1750425" cy="65624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cs-CZ" altLang="cs-CZ" b="1" dirty="0">
                  <a:solidFill>
                    <a:srgbClr val="FF0000"/>
                  </a:solidFill>
                  <a:latin typeface="Arial" charset="0"/>
                </a:rPr>
                <a:t>SDRUŽENÍ CR JESENÍKY</a:t>
              </a:r>
              <a:endParaRPr lang="cs-CZ" altLang="cs-CZ" dirty="0">
                <a:solidFill>
                  <a:srgbClr val="FF0000"/>
                </a:solidFill>
              </a:endParaRPr>
            </a:p>
          </p:txBody>
        </p:sp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4326111" y="1962301"/>
              <a:ext cx="3398553" cy="927793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600" b="1" dirty="0">
                  <a:solidFill>
                    <a:srgbClr val="000000"/>
                  </a:solidFill>
                  <a:latin typeface="Arial" charset="0"/>
                </a:rPr>
                <a:t>VÝBOR PRO ROZVOJ CR ZASTUPITELSTVA OLOMOUCKÉHO KRAJE</a:t>
              </a:r>
              <a:endParaRPr lang="cs-CZ" altLang="cs-CZ" dirty="0">
                <a:solidFill>
                  <a:srgbClr val="000000"/>
                </a:solidFill>
              </a:endParaRPr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auto">
            <a:xfrm>
              <a:off x="3189471" y="2471455"/>
              <a:ext cx="1125273" cy="825962"/>
            </a:xfrm>
            <a:custGeom>
              <a:avLst/>
              <a:gdLst>
                <a:gd name="T0" fmla="*/ 0 w 1485"/>
                <a:gd name="T1" fmla="*/ 1095 h 1095"/>
                <a:gd name="T2" fmla="*/ 660 w 1485"/>
                <a:gd name="T3" fmla="*/ 1095 h 1095"/>
                <a:gd name="T4" fmla="*/ 660 w 1485"/>
                <a:gd name="T5" fmla="*/ 0 h 1095"/>
                <a:gd name="T6" fmla="*/ 1485 w 1485"/>
                <a:gd name="T7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5" h="1095">
                  <a:moveTo>
                    <a:pt x="0" y="1095"/>
                  </a:moveTo>
                  <a:lnTo>
                    <a:pt x="660" y="1095"/>
                  </a:lnTo>
                  <a:lnTo>
                    <a:pt x="660" y="0"/>
                  </a:lnTo>
                  <a:lnTo>
                    <a:pt x="1485" y="0"/>
                  </a:lnTo>
                </a:path>
              </a:pathLst>
            </a:custGeom>
            <a:noFill/>
            <a:ln w="57150" cap="flat" cmpd="sng">
              <a:solidFill>
                <a:srgbClr val="C0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>
              <a:off x="3238634" y="4346666"/>
              <a:ext cx="591053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3178105" y="4089435"/>
              <a:ext cx="647885" cy="0"/>
            </a:xfrm>
            <a:prstGeom prst="lin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auto">
            <a:xfrm>
              <a:off x="3261367" y="4606900"/>
              <a:ext cx="579686" cy="825962"/>
            </a:xfrm>
            <a:custGeom>
              <a:avLst/>
              <a:gdLst>
                <a:gd name="T0" fmla="*/ 0 w 765"/>
                <a:gd name="T1" fmla="*/ 0 h 1095"/>
                <a:gd name="T2" fmla="*/ 270 w 765"/>
                <a:gd name="T3" fmla="*/ 0 h 1095"/>
                <a:gd name="T4" fmla="*/ 270 w 765"/>
                <a:gd name="T5" fmla="*/ 1095 h 1095"/>
                <a:gd name="T6" fmla="*/ 765 w 765"/>
                <a:gd name="T7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5" h="1095">
                  <a:moveTo>
                    <a:pt x="0" y="0"/>
                  </a:moveTo>
                  <a:lnTo>
                    <a:pt x="270" y="0"/>
                  </a:lnTo>
                  <a:lnTo>
                    <a:pt x="270" y="1095"/>
                  </a:lnTo>
                  <a:lnTo>
                    <a:pt x="765" y="1095"/>
                  </a:lnTo>
                </a:path>
              </a:pathLst>
            </a:custGeom>
            <a:noFill/>
            <a:ln w="57150" cap="flat" cmpd="sng">
              <a:solidFill>
                <a:srgbClr val="C00000"/>
              </a:solidFill>
              <a:prstDash val="dash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auto">
            <a:xfrm>
              <a:off x="2181559" y="5229200"/>
              <a:ext cx="1636761" cy="441267"/>
            </a:xfrm>
            <a:custGeom>
              <a:avLst/>
              <a:gdLst>
                <a:gd name="T0" fmla="*/ 0 w 2160"/>
                <a:gd name="T1" fmla="*/ 0 h 585"/>
                <a:gd name="T2" fmla="*/ 0 w 2160"/>
                <a:gd name="T3" fmla="*/ 585 h 585"/>
                <a:gd name="T4" fmla="*/ 2160 w 2160"/>
                <a:gd name="T5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585">
                  <a:moveTo>
                    <a:pt x="0" y="0"/>
                  </a:moveTo>
                  <a:lnTo>
                    <a:pt x="0" y="585"/>
                  </a:lnTo>
                  <a:lnTo>
                    <a:pt x="2160" y="585"/>
                  </a:lnTo>
                </a:path>
              </a:pathLst>
            </a:custGeom>
            <a:noFill/>
            <a:ln w="57150" cmpd="sng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5580112" y="5470785"/>
              <a:ext cx="56832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5557379" y="4576936"/>
              <a:ext cx="591053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723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/>
          <a:stretch/>
        </p:blipFill>
        <p:spPr bwMode="auto">
          <a:xfrm>
            <a:off x="1475656" y="1484784"/>
            <a:ext cx="5832648" cy="5055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62068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SUBJEKTY NA TRHU CESTOVNÍHO RUCHU</a:t>
            </a:r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CESTOVNÍ KANCELÁŘE A AGENTURY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cs-CZ" altLang="cs-CZ" sz="2400" b="1" i="1" dirty="0" smtClean="0">
                <a:solidFill>
                  <a:srgbClr val="FFC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CESTOVNÍ KANCELÁŘE</a:t>
            </a:r>
            <a:r>
              <a:rPr lang="cs-CZ" altLang="cs-CZ" sz="2400" b="1" dirty="0" smtClean="0">
                <a:solidFill>
                  <a:srgbClr val="FFCC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eaLnBrk="1" hangingPunct="1"/>
            <a:r>
              <a:rPr lang="cs-CZ" altLang="cs-CZ" sz="2400" b="1" dirty="0" smtClean="0">
                <a:effectLst/>
              </a:rPr>
              <a:t>       </a:t>
            </a:r>
            <a:r>
              <a:rPr lang="cs-CZ" altLang="cs-CZ" sz="2400" b="1" dirty="0" smtClean="0">
                <a:effectLst/>
                <a:latin typeface="Arial" pitchFamily="34" charset="0"/>
              </a:rPr>
              <a:t>PŘEDMĚTEM ČINNOSTI JE NAVRHOVÁNÍ,   ORGANIZOVÁNÍ, ZPROSTŘEDKOVÁNÍ A ZABEZPEČENÍ SLUŽEB SOUVISEJÍCÍCH S ÚČASTÍ NA CESTOVNÍM RUCHU. </a:t>
            </a:r>
          </a:p>
          <a:p>
            <a:r>
              <a:rPr lang="cs-CZ" altLang="cs-CZ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CESTOVNÍ AGENTURY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altLang="cs-CZ" sz="2400" dirty="0">
                <a:latin typeface="Arial" pitchFamily="34" charset="0"/>
              </a:rPr>
              <a:t>         </a:t>
            </a:r>
            <a:r>
              <a:rPr lang="cs-CZ" altLang="cs-CZ" sz="2400" b="1" dirty="0">
                <a:latin typeface="Arial" pitchFamily="34" charset="0"/>
              </a:rPr>
              <a:t>ZABÝVAJÍ SE PRODEJEM PRODUKTŮ ORGANIZÁTORŮ ZÁJEZDŮ A PRODEJEM A ZPROSTŘEDKOVÁNÍM SLUŽEB CESTOVNÍHO RUCHU</a:t>
            </a:r>
          </a:p>
          <a:p>
            <a:pPr algn="l" eaLnBrk="1" hangingPunct="1"/>
            <a:endParaRPr lang="cs-CZ" altLang="cs-CZ" sz="2400" b="1" dirty="0" smtClean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47800"/>
            <a:ext cx="8181975" cy="43574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4766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 A POSTAVENÍ CESTOVNÍCH KANCELÁŘÍ </a:t>
            </a:r>
            <a:endParaRPr lang="cs-CZ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KLASIFIKACE CESTOVNÍCH KANCELÁŘÍ</a:t>
            </a:r>
            <a:endParaRPr lang="cs-CZ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124744"/>
            <a:ext cx="7128792" cy="540060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ROZSAHU SLUŽEB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= VŠEOBECNÉ (PLNOSORTIMENTNÍ)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SPECIALIZOVANÉ (ZÁJEZDY POZNÁVACÍ, OZDRAVNÉ, PRO DĚTI, PRO SENIORY, EXTRTÉMNÍ, …)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DRUHU CESTOVNÍHO RUCHU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VYSÍLAJÍCÍ </a:t>
            </a:r>
            <a:r>
              <a:rPr lang="cs-CZ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outgoingové</a:t>
            </a:r>
            <a:r>
              <a:rPr lang="cs-CZ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600" cap="all" dirty="0" smtClean="0"/>
              <a:t> </a:t>
            </a:r>
            <a:endParaRPr lang="cs-CZ" sz="16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PŘIJÍMAJÍCÍ (</a:t>
            </a:r>
            <a:r>
              <a:rPr lang="cs-CZ" sz="16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incomigové</a:t>
            </a:r>
            <a:r>
              <a:rPr lang="cs-CZ" sz="16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600" dirty="0" smtClean="0"/>
              <a:t>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DOMÁCÍ 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ČASOVÉHO HLEDISKA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CELOROČNÍ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SEZÓNNÍ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POČTU ZAMĚSTNANCŮ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– DO 10 ZAMĚSTNANCŮ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MALÉ – DO 50 ZAMĚSTNANCŮ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STŘEDNÍ – DO 250 ZAMĚSTNANCŮ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VELKÉ – NAD 250 ZAMĚSTNANCŮ</a:t>
            </a:r>
          </a:p>
          <a:p>
            <a:pPr>
              <a:buClr>
                <a:srgbClr val="C00000"/>
              </a:buClr>
              <a:buSzPct val="10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ROČNÍHO OBRATU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pt-B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(do 2 mil. eur, do 10 mil. eur, do a nad 50 milionů eur), </a:t>
            </a:r>
            <a:endParaRPr lang="cs-CZ" sz="1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625</TotalTime>
  <Words>1178</Words>
  <Application>Microsoft Office PowerPoint</Application>
  <PresentationFormat>Předvádění na obrazovce (4:3)</PresentationFormat>
  <Paragraphs>370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Cesta</vt:lpstr>
      <vt:lpstr>OBSAH PŘEDMĚTU</vt:lpstr>
      <vt:lpstr>ORGANIZACE CESTOVNÍHO RUCHU </vt:lpstr>
      <vt:lpstr>NÁSTIN ORGANIZAČNÍ STRUKTURY CR STŘEDOČESKÉHO KRAJE </vt:lpstr>
      <vt:lpstr>Organizace cr v severomoravském kraji</vt:lpstr>
      <vt:lpstr>ORGANIZACE CR V OLOMOUCKÉM KRAJI</vt:lpstr>
      <vt:lpstr>Prezentace aplikace PowerPoint</vt:lpstr>
      <vt:lpstr>CESTOVNÍ KANCELÁŘE A AGENTURY</vt:lpstr>
      <vt:lpstr>Prezentace aplikace PowerPoint</vt:lpstr>
      <vt:lpstr>KLASIFIKACE CESTOVNÍCH KANCELÁŘÍ</vt:lpstr>
      <vt:lpstr>POVINNOSTI CESTOVNÍ KANCELÁŘE</vt:lpstr>
      <vt:lpstr>Počet obyvatel připadající na jednu cestovní kancelář V ROCE 2014  </vt:lpstr>
      <vt:lpstr>Prezentace aplikace PowerPoint</vt:lpstr>
      <vt:lpstr>Prezentace aplikace PowerPoint</vt:lpstr>
      <vt:lpstr>POSLOUPNOST AKTIVIT CESTOVNÍ KANCELÁŘE V PŘÍPRAVNÉ ETAPĚ </vt:lpstr>
      <vt:lpstr>VOLBA ZAMĚŘENÍ CESTOVNÍ KANCELÁŘE </vt:lpstr>
      <vt:lpstr>CELKOVÁ ATRAKTIVNOST</vt:lpstr>
      <vt:lpstr>Prezentace aplikace PowerPoint</vt:lpstr>
      <vt:lpstr>ZÁKLADNÍ GEOGRAFICKÉ CELKY   (Vystoupil et al., 2007) </vt:lpstr>
      <vt:lpstr>ZÁKLADNÍ FUNKČNÍ TYPY  STŘEDISEK CESTOVNÍHO RUCHU V ČR </vt:lpstr>
      <vt:lpstr>HODNOCENÍ PŘÍRODNÍCH PŘEDPOKLADŮ </vt:lpstr>
      <vt:lpstr>KATEGORIZACE OBCÍ</vt:lpstr>
      <vt:lpstr>KATEGORIZACE OBCÍ  (VYSTOUPIL et al., 2007)</vt:lpstr>
      <vt:lpstr>NÁVRH NOVÉ RAJONIZACE CESTOVNÍHO RUCHU PODLE HODNOCENÍ PŘEDPOKLADŮ (Vystoupil et al., 2007)</vt:lpstr>
      <vt:lpstr>SYSTÉM ATRAKTIVIT CESTOVNÍHO RUCHU </vt:lpstr>
      <vt:lpstr>VELKÉ SPEKTRUM AKTIVIT </vt:lpstr>
      <vt:lpstr>OBECNÉ SCHÉMA KLASTRU</vt:lpstr>
      <vt:lpstr>Prezentace aplikace PowerPoint</vt:lpstr>
      <vt:lpstr>Prezentace aplikace PowerPoint</vt:lpstr>
      <vt:lpstr>POSTUP VYHODNOCENÍ TURISTICKÉHO POTENCIÁLU OBJEKTU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OBSAH PŘEDMĚTU</dc:title>
  <dc:creator>Boss</dc:creator>
  <cp:lastModifiedBy>Boss</cp:lastModifiedBy>
  <cp:revision>30</cp:revision>
  <dcterms:created xsi:type="dcterms:W3CDTF">2016-02-29T09:29:50Z</dcterms:created>
  <dcterms:modified xsi:type="dcterms:W3CDTF">2016-03-02T09:33:40Z</dcterms:modified>
</cp:coreProperties>
</file>